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57" r:id="rId4"/>
    <p:sldId id="258" r:id="rId5"/>
    <p:sldId id="282" r:id="rId6"/>
    <p:sldId id="261" r:id="rId7"/>
    <p:sldId id="266" r:id="rId8"/>
    <p:sldId id="283" r:id="rId9"/>
    <p:sldId id="284" r:id="rId10"/>
    <p:sldId id="281" r:id="rId11"/>
    <p:sldId id="278" r:id="rId12"/>
    <p:sldId id="259" r:id="rId13"/>
    <p:sldId id="267" r:id="rId14"/>
    <p:sldId id="279" r:id="rId15"/>
    <p:sldId id="263" r:id="rId16"/>
    <p:sldId id="264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85" r:id="rId27"/>
    <p:sldId id="286" r:id="rId28"/>
    <p:sldId id="287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C8D6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02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52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F81A6-032B-493B-8030-2818DB1E5D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77B5A1-3E62-4E18-B0B8-47FFCEC974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DDF4ED-005D-4CA8-96E9-E16AE1F24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8844D-F035-49C9-9E1F-7D5A62F386D7}" type="datetimeFigureOut">
              <a:rPr lang="en-AU" smtClean="0"/>
              <a:t>24/11/2022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32FC87-A98E-4519-8AE7-048BB5EAD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48CCB5-1B1C-4F37-9DFA-567561429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060BE-DA5A-49B0-B894-3963A96B521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49345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FBDE9-CE90-4F40-976E-8926FABBA0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CDE106-3D23-4604-9F48-82BB92DC0D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C56E40-B68B-4EAF-B143-3CE02A81F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8844D-F035-49C9-9E1F-7D5A62F386D7}" type="datetimeFigureOut">
              <a:rPr lang="en-AU" smtClean="0"/>
              <a:t>24/11/2022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3504B8-ED0A-41ED-AEA7-90A9AD882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27D1C3-F1B5-4DB6-AB21-618E88B1B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060BE-DA5A-49B0-B894-3963A96B521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91850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EF9E8D5-28D9-4513-85FA-4C9ACF7014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208F47-11FC-423D-AB95-241122F118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ED0079-4051-46B9-8DF7-AA3A9311E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8844D-F035-49C9-9E1F-7D5A62F386D7}" type="datetimeFigureOut">
              <a:rPr lang="en-AU" smtClean="0"/>
              <a:t>24/11/2022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897489-CCA7-46B9-9AC5-B0F7E98CD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136FB0-7048-43BE-9B2E-54028C820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060BE-DA5A-49B0-B894-3963A96B521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9050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70FA5-898E-46ED-8CEC-4B5D332C9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7729BD-B4B3-4660-83CD-3ED9397410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A4E549-DD6E-4B95-AABD-401441EEE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8844D-F035-49C9-9E1F-7D5A62F386D7}" type="datetimeFigureOut">
              <a:rPr lang="en-AU" smtClean="0"/>
              <a:t>24/11/2022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F15B5D-79DA-48B3-B49E-34B7E6F15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F123AE-928E-41A4-8C25-CC90E1ABE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060BE-DA5A-49B0-B894-3963A96B521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96048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546A8-CDC5-4CFE-896A-ACC992BC4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01EAF9-8488-40A2-AEEF-3B2C41EC7C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0FA861-8ABB-41B5-9E6C-BAD9162BD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8844D-F035-49C9-9E1F-7D5A62F386D7}" type="datetimeFigureOut">
              <a:rPr lang="en-AU" smtClean="0"/>
              <a:t>24/11/2022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09BC91-983A-4F9B-AA96-3B2DFAF26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6A021F-1E4E-4C3A-B28A-876D8B0A6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060BE-DA5A-49B0-B894-3963A96B521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54397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9C895-63F4-4AE3-A182-18061AD50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9ED810-F073-4BE6-B3EA-87F0C280B4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9FB302-E60C-4E6B-B6C7-5211AB3CA6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3140A4-F252-4825-99CF-9B2255018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8844D-F035-49C9-9E1F-7D5A62F386D7}" type="datetimeFigureOut">
              <a:rPr lang="en-AU" smtClean="0"/>
              <a:t>24/11/2022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BFF3AB-C7A1-407E-B22F-01C4C52162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CD12BC-2341-4530-8083-5FD79BB53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060BE-DA5A-49B0-B894-3963A96B521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37032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9BE11-97C6-4E45-B009-B53C455E4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C31F6E-8A92-414C-A15A-4A6EDA57FE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FBDC69-B07A-453F-9A3F-B28F0DA533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0AF4374-69EF-452D-A298-629670214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8C4E09-921D-4BAB-A985-2E65BEAE5D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82FAE71-681F-410F-A536-1A8507414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8844D-F035-49C9-9E1F-7D5A62F386D7}" type="datetimeFigureOut">
              <a:rPr lang="en-AU" smtClean="0"/>
              <a:t>24/11/2022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6A0ACCC-6DE0-4E39-AC59-A6E107FF7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3B725D9-B1B2-4A22-9406-4C2ED38A6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060BE-DA5A-49B0-B894-3963A96B521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52458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EB6533-2788-4AFF-B91D-F0A86ACEF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0E8A31-9C13-4865-B1C9-F281CAA56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8844D-F035-49C9-9E1F-7D5A62F386D7}" type="datetimeFigureOut">
              <a:rPr lang="en-AU" smtClean="0"/>
              <a:t>24/11/2022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50BFCA-4189-4F03-9A49-BA549CC46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D76309-A74D-443E-B66A-1472662D5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060BE-DA5A-49B0-B894-3963A96B521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07993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C23D473-DB8F-4EB6-AEEE-5BBF9DFA7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8844D-F035-49C9-9E1F-7D5A62F386D7}" type="datetimeFigureOut">
              <a:rPr lang="en-AU" smtClean="0"/>
              <a:t>24/11/2022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195E5FD-BB27-4F7F-B189-B26FA46AE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0E3A62-6E0A-49BD-8AD1-55E933B99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060BE-DA5A-49B0-B894-3963A96B521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26660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F489D-7828-4770-900A-CCA2CCA2C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1A84AD-50E9-4C53-90FF-341C819B10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BB5BE6-1B61-4D38-A013-D628F1FB33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EEE909-47C0-4572-A3B2-F81CB11712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8844D-F035-49C9-9E1F-7D5A62F386D7}" type="datetimeFigureOut">
              <a:rPr lang="en-AU" smtClean="0"/>
              <a:t>24/11/2022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9100FD-800C-47EB-9406-86932A211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0AC69D-8F82-4FB6-9C1B-B9F85EF89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060BE-DA5A-49B0-B894-3963A96B521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68696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5CD96-5B90-4725-BA23-444F3BF3E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AFC56D-2948-4835-9B15-09D30E2D43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8DE6BA-3ADB-4CE0-82F0-2B492200C1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676603-93AD-4EE7-95C0-875C9338B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8844D-F035-49C9-9E1F-7D5A62F386D7}" type="datetimeFigureOut">
              <a:rPr lang="en-AU" smtClean="0"/>
              <a:t>24/11/2022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57A0EC-43F8-4FC1-8261-36D45A5B1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BC53A1-01A3-4A75-9962-CAF1F4C39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060BE-DA5A-49B0-B894-3963A96B521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3208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237D5B7-8901-4E27-B265-581C96531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E24627-3C40-45EA-8978-CAA9D54CDE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8F30B4-E6D8-4C49-8A4D-75B5D2A524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E8844D-F035-49C9-9E1F-7D5A62F386D7}" type="datetimeFigureOut">
              <a:rPr lang="en-AU" smtClean="0"/>
              <a:t>24/11/2022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1D1908-C4B6-48B0-A81B-30BFF687CE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EF41E2-764B-4FDB-A641-7FDD71EEE2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060BE-DA5A-49B0-B894-3963A96B521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77914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edcentresoftware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foworld.com/article/3639050/complexity-is-killing-software-developers.html" TargetMode="External"/><Relationship Id="rId2" Type="http://schemas.openxmlformats.org/officeDocument/2006/relationships/hyperlink" Target="https://www.infoworld.com/article/3445043/what-are-microservices-your-next-software-architecture.html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file:///C:\Docs\ThoughtSpot-Dashboards-are-Dead.pdf" TargetMode="External"/><Relationship Id="rId2" Type="http://schemas.openxmlformats.org/officeDocument/2006/relationships/hyperlink" Target="https://public.tableau.com/app/profile/matt.gibbs/viz/TrackingCovidSentiment/CovidSentimen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mailto:dale@redcentresoftware.com" TargetMode="External"/><Relationship Id="rId2" Type="http://schemas.openxmlformats.org/officeDocument/2006/relationships/hyperlink" Target="https://www.redcentresoftware.com/2019/01/29/quantitative-jobs-2-uk-power-grid-demand-and-supply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verge.com/2021/6/17/22538144/microsoft-fluid-components-documents-office-teams-onenote-outlook-whiteboard" TargetMode="External"/><Relationship Id="rId2" Type="http://schemas.openxmlformats.org/officeDocument/2006/relationships/hyperlink" Target="https://www.theverge.com/2020/5/19/21260005/microsoft-office-fluid-web-document-features-build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zdnet.com/article/microsoft-wants-to-take-excel-beyond-numbers-and-text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5D8C2F-82B1-48F7-BF6E-E088E44AF1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6220" y="384132"/>
            <a:ext cx="9144000" cy="1005017"/>
          </a:xfrm>
        </p:spPr>
        <p:txBody>
          <a:bodyPr/>
          <a:lstStyle/>
          <a:p>
            <a:r>
              <a:rPr lang="en-US" dirty="0"/>
              <a:t>ASC Rebuilding Bridges</a:t>
            </a:r>
            <a:endParaRPr lang="en-A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970D2E-3A5F-4216-8ACB-205295AD88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05681" y="2601119"/>
            <a:ext cx="3780638" cy="1655762"/>
          </a:xfrm>
        </p:spPr>
        <p:txBody>
          <a:bodyPr/>
          <a:lstStyle/>
          <a:p>
            <a:r>
              <a:rPr lang="en-US" dirty="0"/>
              <a:t>Dr Dale Chant</a:t>
            </a:r>
          </a:p>
          <a:p>
            <a:r>
              <a:rPr lang="en-US" dirty="0"/>
              <a:t>Director,</a:t>
            </a:r>
          </a:p>
          <a:p>
            <a:r>
              <a:rPr lang="en-US" dirty="0"/>
              <a:t>Red Centre Software</a:t>
            </a:r>
            <a:endParaRPr lang="en-A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1E8E3BA-3F8D-4F57-B03C-3B4EC6579C9F}"/>
              </a:ext>
            </a:extLst>
          </p:cNvPr>
          <p:cNvSpPr txBox="1"/>
          <p:nvPr/>
        </p:nvSpPr>
        <p:spPr>
          <a:xfrm>
            <a:off x="2088860" y="4361288"/>
            <a:ext cx="7290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Association for Survey Computing, Conference presentation,</a:t>
            </a:r>
          </a:p>
          <a:p>
            <a:pPr algn="ctr"/>
            <a:r>
              <a:rPr lang="en-US" dirty="0"/>
              <a:t> 11 November 2021</a:t>
            </a:r>
            <a:endParaRPr lang="en-AU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A2EA2E3-B3AD-418C-9131-9AD536345D4A}"/>
              </a:ext>
            </a:extLst>
          </p:cNvPr>
          <p:cNvCxnSpPr/>
          <p:nvPr/>
        </p:nvCxnSpPr>
        <p:spPr>
          <a:xfrm>
            <a:off x="3867325" y="394283"/>
            <a:ext cx="3162649" cy="91097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97FEB34-9540-45C7-9277-77E70A276976}"/>
              </a:ext>
            </a:extLst>
          </p:cNvPr>
          <p:cNvCxnSpPr/>
          <p:nvPr/>
        </p:nvCxnSpPr>
        <p:spPr>
          <a:xfrm flipV="1">
            <a:off x="3972582" y="394283"/>
            <a:ext cx="2416029" cy="117445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A11DB375-4C27-436F-A182-774653529063}"/>
              </a:ext>
            </a:extLst>
          </p:cNvPr>
          <p:cNvSpPr txBox="1"/>
          <p:nvPr/>
        </p:nvSpPr>
        <p:spPr>
          <a:xfrm rot="20100155">
            <a:off x="3956985" y="1591103"/>
            <a:ext cx="26933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Lucida Handwriting" panose="03010101010101010101" pitchFamily="66" charset="0"/>
              </a:rPr>
              <a:t>Eliminating</a:t>
            </a:r>
            <a:endParaRPr lang="en-AU" sz="2800" dirty="0">
              <a:latin typeface="Lucida Handwriting" panose="03010101010101010101" pitchFamily="66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6E083D-88CD-4E62-BD99-F4DCD298DBC1}"/>
              </a:ext>
            </a:extLst>
          </p:cNvPr>
          <p:cNvSpPr txBox="1"/>
          <p:nvPr/>
        </p:nvSpPr>
        <p:spPr>
          <a:xfrm>
            <a:off x="4608352" y="5442137"/>
            <a:ext cx="2975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www.redcentresoftware.com</a:t>
            </a:r>
            <a:r>
              <a:rPr lang="en-US" dirty="0"/>
              <a:t>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038879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BD7FA-5794-4ECB-8231-EE71C9EF7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Reducing Complexity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B8D048-0C5F-493E-A97A-B59DCB4B55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1764" y="1800458"/>
            <a:ext cx="8708472" cy="3090323"/>
          </a:xfrm>
        </p:spPr>
        <p:txBody>
          <a:bodyPr/>
          <a:lstStyle/>
          <a:p>
            <a:pPr marL="0" indent="0">
              <a:buNone/>
            </a:pPr>
            <a:r>
              <a:rPr lang="en-AU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[The general direction since 2000 is] </a:t>
            </a:r>
            <a:r>
              <a:rPr lang="en-AU" dirty="0">
                <a:solidFill>
                  <a:srgbClr val="4E4242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shift from </a:t>
            </a:r>
            <a:r>
              <a:rPr lang="en-AU" dirty="0">
                <a:solidFill>
                  <a:srgbClr val="4E4242"/>
                </a:solidFill>
                <a:effectLst/>
                <a:highlight>
                  <a:srgbClr val="FFFF00"/>
                </a:highlight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building applications in a monolithic architecture hosted on a server you could go and touch</a:t>
            </a:r>
            <a:r>
              <a:rPr lang="en-AU" dirty="0">
                <a:solidFill>
                  <a:srgbClr val="4E4242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to breaking them down into multiple </a:t>
            </a:r>
            <a:r>
              <a:rPr lang="en-AU" u="none" strike="noStrike" dirty="0">
                <a:solidFill>
                  <a:srgbClr val="EF4C23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microservices</a:t>
            </a:r>
            <a:r>
              <a:rPr lang="en-AU" dirty="0">
                <a:solidFill>
                  <a:srgbClr val="4E4242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packaged up into containers…and hosted in a distributed cloud environment… </a:t>
            </a:r>
          </a:p>
          <a:p>
            <a:pPr marL="0" indent="0">
              <a:buNone/>
            </a:pPr>
            <a:r>
              <a:rPr lang="en-US" sz="1800" u="sng" dirty="0">
                <a:solidFill>
                  <a:srgbClr val="4E424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https://www.infoworld.com/article/3639050/complexity-is-killing-software-developers.html</a:t>
            </a:r>
            <a:endParaRPr lang="en-AU" sz="1800" dirty="0">
              <a:solidFill>
                <a:srgbClr val="4E424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AU" dirty="0"/>
          </a:p>
        </p:txBody>
      </p:sp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5CB0055D-CB28-4B73-AAAF-130308B950B9}"/>
              </a:ext>
            </a:extLst>
          </p:cNvPr>
          <p:cNvSpPr/>
          <p:nvPr/>
        </p:nvSpPr>
        <p:spPr>
          <a:xfrm>
            <a:off x="10450236" y="1376814"/>
            <a:ext cx="1235628" cy="964734"/>
          </a:xfrm>
          <a:prstGeom prst="wedgeEllipseCallout">
            <a:avLst>
              <a:gd name="adj1" fmla="val -127657"/>
              <a:gd name="adj2" fmla="val 599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BFAs</a:t>
            </a:r>
            <a:endParaRPr lang="en-AU" sz="2800" dirty="0"/>
          </a:p>
        </p:txBody>
      </p:sp>
    </p:spTree>
    <p:extLst>
      <p:ext uri="{BB962C8B-B14F-4D97-AF65-F5344CB8AC3E}">
        <p14:creationId xmlns:p14="http://schemas.microsoft.com/office/powerpoint/2010/main" val="22941958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4577D-58B4-4DB2-95B2-DEA92F596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4983760" cy="773210"/>
          </a:xfrm>
        </p:spPr>
        <p:txBody>
          <a:bodyPr/>
          <a:lstStyle/>
          <a:p>
            <a:r>
              <a:rPr lang="en-US" dirty="0"/>
              <a:t>The Services Promise</a:t>
            </a:r>
            <a:endParaRPr lang="en-AU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722651D-C05E-4A27-9079-3624A5FD63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728" y="3579967"/>
            <a:ext cx="3134348" cy="310585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216B2C5-3E08-4626-8AFD-6D4C7F3D6578}"/>
              </a:ext>
            </a:extLst>
          </p:cNvPr>
          <p:cNvSpPr txBox="1"/>
          <p:nvPr/>
        </p:nvSpPr>
        <p:spPr>
          <a:xfrm>
            <a:off x="6369421" y="1820402"/>
            <a:ext cx="508129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MS Azure, IBM, Google… all make similar claims.  The cited advantages are the emergent properties of a services-oriented architecture (SOA), not of any particular vendor.</a:t>
            </a:r>
          </a:p>
          <a:p>
            <a:endParaRPr lang="en-AU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51D7BC2-6B2C-410F-AF84-5609577D9D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2509" y="4639792"/>
            <a:ext cx="5828571" cy="113333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C8DED17-8F5C-45DC-92DA-CD6E9FAD4907}"/>
              </a:ext>
            </a:extLst>
          </p:cNvPr>
          <p:cNvSpPr txBox="1"/>
          <p:nvPr/>
        </p:nvSpPr>
        <p:spPr>
          <a:xfrm>
            <a:off x="6369421" y="3414763"/>
            <a:ext cx="2470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Note compute and store</a:t>
            </a:r>
            <a:endParaRPr lang="en-A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1913149-B27C-4AF4-8745-33F10DD3022B}"/>
              </a:ext>
            </a:extLst>
          </p:cNvPr>
          <p:cNvSpPr txBox="1"/>
          <p:nvPr/>
        </p:nvSpPr>
        <p:spPr>
          <a:xfrm>
            <a:off x="838200" y="1239996"/>
            <a:ext cx="5020029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Innovate faster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Build anything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Infrastructure services (</a:t>
            </a:r>
            <a:r>
              <a:rPr lang="en-US" sz="2000" b="1" dirty="0"/>
              <a:t>compute and store</a:t>
            </a:r>
            <a:r>
              <a:rPr lang="en-US" sz="20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Deploy in minutes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Freedom to experiment</a:t>
            </a:r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10680695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EFBCE-D3CD-4B21-9671-098D54445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2649"/>
          </a:xfrm>
        </p:spPr>
        <p:txBody>
          <a:bodyPr>
            <a:normAutofit fontScale="90000"/>
          </a:bodyPr>
          <a:lstStyle/>
          <a:p>
            <a:r>
              <a:rPr lang="en-US" dirty="0"/>
              <a:t>The Present State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CEB216-E421-4CFE-9651-572FF2B9D7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57024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Thus, in the wider IT world, the API has become the dominant thinking mode. </a:t>
            </a:r>
          </a:p>
          <a:p>
            <a:r>
              <a:rPr lang="en-US" dirty="0"/>
              <a:t>Developers now write </a:t>
            </a:r>
            <a:r>
              <a:rPr lang="en-US" dirty="0" err="1"/>
              <a:t>services+API</a:t>
            </a:r>
            <a:r>
              <a:rPr lang="en-US" dirty="0"/>
              <a:t> rather than dedicated desktop or web apps. </a:t>
            </a:r>
          </a:p>
          <a:p>
            <a:r>
              <a:rPr lang="en-US" dirty="0"/>
              <a:t>Business users integrate the services to create an application or dynamic content.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I’m calling this the </a:t>
            </a:r>
            <a:r>
              <a:rPr lang="en-US" sz="3300" b="1" i="1" dirty="0"/>
              <a:t>Jigsaw Model </a:t>
            </a:r>
            <a:r>
              <a:rPr lang="en-US" dirty="0"/>
              <a:t>– assemble the shapes at their API boundaries</a:t>
            </a:r>
          </a:p>
          <a:p>
            <a:r>
              <a:rPr lang="en-US" dirty="0"/>
              <a:t>Integration becomes implicit – the </a:t>
            </a:r>
            <a:r>
              <a:rPr lang="en-US" i="1" dirty="0"/>
              <a:t>shapes</a:t>
            </a:r>
            <a:r>
              <a:rPr lang="en-US" dirty="0"/>
              <a:t> fit together according to how you call their APIs</a:t>
            </a:r>
          </a:p>
        </p:txBody>
      </p:sp>
    </p:spTree>
    <p:extLst>
      <p:ext uri="{BB962C8B-B14F-4D97-AF65-F5344CB8AC3E}">
        <p14:creationId xmlns:p14="http://schemas.microsoft.com/office/powerpoint/2010/main" val="18627729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21EED-6B27-486D-82B3-4F799849D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33165"/>
          </a:xfrm>
        </p:spPr>
        <p:txBody>
          <a:bodyPr>
            <a:normAutofit fontScale="90000"/>
          </a:bodyPr>
          <a:lstStyle/>
          <a:p>
            <a:r>
              <a:rPr lang="en-US" dirty="0"/>
              <a:t>Meso: Market Research as Services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02253F-371E-4B8E-9BAB-09CC75A275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3083777"/>
          </a:xfrm>
        </p:spPr>
        <p:txBody>
          <a:bodyPr>
            <a:normAutofit fontScale="25000" lnSpcReduction="20000"/>
          </a:bodyPr>
          <a:lstStyle/>
          <a:p>
            <a:r>
              <a:rPr lang="en-US" sz="8000" dirty="0"/>
              <a:t>We need storage and compute, but </a:t>
            </a:r>
          </a:p>
          <a:p>
            <a:pPr lvl="1"/>
            <a:r>
              <a:rPr lang="en-US" sz="7200" dirty="0"/>
              <a:t>standard storage formats (mostly RDBs) are bad for survey data, and </a:t>
            </a:r>
          </a:p>
          <a:p>
            <a:pPr lvl="1"/>
            <a:r>
              <a:rPr lang="en-US" sz="7200" dirty="0"/>
              <a:t>BI crosstabulation is primitive by MR standards</a:t>
            </a:r>
          </a:p>
          <a:p>
            <a:r>
              <a:rPr lang="en-US" sz="8000" dirty="0"/>
              <a:t>The wider IT/web/cloud world won’t adapt to our unique requirements - we must adapt instead to theirs.</a:t>
            </a:r>
          </a:p>
          <a:p>
            <a:pPr marL="0" indent="0">
              <a:buNone/>
            </a:pPr>
            <a:endParaRPr lang="en-US" sz="8000" dirty="0"/>
          </a:p>
          <a:p>
            <a:pPr marL="0" indent="0">
              <a:buNone/>
            </a:pPr>
            <a:r>
              <a:rPr lang="en-US" sz="8000" dirty="0"/>
              <a:t>Require services to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8000" dirty="0"/>
              <a:t>send/receive case data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8000" dirty="0"/>
              <a:t>process case data (clean, net, create banners, derived variables)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8000" dirty="0" err="1"/>
              <a:t>crosstabulate</a:t>
            </a:r>
            <a:endParaRPr lang="en-US" sz="8000" dirty="0"/>
          </a:p>
          <a:p>
            <a:pPr marL="514350" indent="-514350">
              <a:buFont typeface="+mj-lt"/>
              <a:buAutoNum type="arabicPeriod"/>
            </a:pPr>
            <a:r>
              <a:rPr lang="en-US" sz="8000" dirty="0"/>
              <a:t>export to client deliverables</a:t>
            </a:r>
            <a:endParaRPr lang="en-A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0C423F-14DB-47C3-AC89-2F6F5DFDA729}"/>
              </a:ext>
            </a:extLst>
          </p:cNvPr>
          <p:cNvSpPr txBox="1"/>
          <p:nvPr/>
        </p:nvSpPr>
        <p:spPr>
          <a:xfrm>
            <a:off x="1048624" y="4711186"/>
            <a:ext cx="760919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#1 is covered by TSAPI (Transfer Survey API)</a:t>
            </a:r>
          </a:p>
          <a:p>
            <a:r>
              <a:rPr lang="en-US" sz="3200" dirty="0"/>
              <a:t>#2, 3 and 4 depend on the crosstab software</a:t>
            </a:r>
            <a:endParaRPr lang="en-AU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957B3C-2520-41A8-ADB1-06404CE877B3}"/>
              </a:ext>
            </a:extLst>
          </p:cNvPr>
          <p:cNvSpPr txBox="1"/>
          <p:nvPr/>
        </p:nvSpPr>
        <p:spPr>
          <a:xfrm>
            <a:off x="1048624" y="6061706"/>
            <a:ext cx="8281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RCS Carbon libraries (as carbon to life, so crosstabs to MR) provide these services.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602885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03B78-D0B6-4FA7-8E91-0E7F405355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11524"/>
          </a:xfrm>
        </p:spPr>
        <p:txBody>
          <a:bodyPr>
            <a:normAutofit fontScale="90000"/>
          </a:bodyPr>
          <a:lstStyle/>
          <a:p>
            <a:r>
              <a:rPr lang="en-US" dirty="0"/>
              <a:t>Carbon: DP and Crosstab Services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D9060B-2863-4FD1-8177-907EF17FC9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9143" y="2441197"/>
            <a:ext cx="10515600" cy="3540154"/>
          </a:xfrm>
        </p:spPr>
        <p:txBody>
          <a:bodyPr>
            <a:normAutofit/>
          </a:bodyPr>
          <a:lstStyle/>
          <a:p>
            <a:pPr algn="l"/>
            <a:r>
              <a:rPr lang="en-US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Carbon is a lightweight fully professional general cross-platform data processing and cross tabulation library suitable for batch processing or embedding in desktop or online applications.</a:t>
            </a:r>
            <a:br>
              <a:rPr lang="en-US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000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Supported on Windows client and server operating systems, macOS, Linux and Unix. Library APIs can be published through in-house or cloud-hosted web services and consumed by client applications running in the web, on desktops or on mobile devices.</a:t>
            </a:r>
            <a:br>
              <a:rPr lang="en-US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000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library can be called from MS Office VBA, C#, </a:t>
            </a:r>
            <a:r>
              <a:rPr lang="en-US" sz="20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VB.Net</a:t>
            </a:r>
            <a:r>
              <a:rPr lang="en-US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F#, Python, </a:t>
            </a:r>
            <a:r>
              <a:rPr lang="en-US" sz="20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Powershell</a:t>
            </a:r>
            <a:r>
              <a:rPr lang="en-US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and many other languages.</a:t>
            </a:r>
          </a:p>
          <a:p>
            <a:pPr marL="0" indent="0">
              <a:buNone/>
            </a:pPr>
            <a:endParaRPr lang="en-AU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2AEAE2D-662E-497A-89CF-BEBE17CEA2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8086" y="620888"/>
            <a:ext cx="3085714" cy="15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0572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12B4F1-4FB2-4AB4-A473-C04F809B9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Data Processing and Analysis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F44442-DB21-45DD-922F-6C90D3D5AB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23293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Under the Jigsaw Model:</a:t>
            </a:r>
          </a:p>
          <a:p>
            <a:r>
              <a:rPr lang="en-US" dirty="0"/>
              <a:t>Field collects and stores internally</a:t>
            </a:r>
          </a:p>
          <a:p>
            <a:r>
              <a:rPr lang="en-US" dirty="0"/>
              <a:t>Survey collection exposed to a TSAPI service caller</a:t>
            </a:r>
          </a:p>
          <a:p>
            <a:r>
              <a:rPr lang="en-US" dirty="0"/>
              <a:t>There exists a crosstab library which implements TSAPI</a:t>
            </a:r>
          </a:p>
          <a:p>
            <a:r>
              <a:rPr lang="en-US" dirty="0"/>
              <a:t>Agency DP uses a library service to get case data by calling the Field’s API</a:t>
            </a:r>
          </a:p>
          <a:p>
            <a:r>
              <a:rPr lang="en-US" dirty="0"/>
              <a:t>Agency DP, analysts, clients </a:t>
            </a:r>
            <a:r>
              <a:rPr lang="en-US" dirty="0" err="1"/>
              <a:t>analyse</a:t>
            </a:r>
            <a:r>
              <a:rPr lang="en-US" dirty="0"/>
              <a:t> the case data using the crosstab service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758544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CA6E09-10F1-4BF3-841C-6DC7F22CB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239778" cy="493929"/>
          </a:xfrm>
        </p:spPr>
        <p:txBody>
          <a:bodyPr>
            <a:normAutofit fontScale="90000"/>
          </a:bodyPr>
          <a:lstStyle/>
          <a:p>
            <a:r>
              <a:rPr lang="en-US" dirty="0"/>
              <a:t>Old vs New</a:t>
            </a:r>
            <a:endParaRPr lang="en-AU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C883E96-926B-4A65-B01F-01573DAF69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20848" y="2435798"/>
            <a:ext cx="1790476" cy="1304762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7161FB8-35AC-4561-9C89-1FE5519312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236" y="2790871"/>
            <a:ext cx="1790476" cy="130476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EDFE3C1-E823-446D-967A-20E98CB7CD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7978" y="3740560"/>
            <a:ext cx="1790476" cy="130476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0C563A4-1CD5-44DE-A760-DDFA65671A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236" y="4914614"/>
            <a:ext cx="1790476" cy="130476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3975D2E-3D4C-4AFC-9C11-24022FFC84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8819" y="5399806"/>
            <a:ext cx="1790476" cy="1304762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126C9F03-AD27-4CB6-A2D8-CADB23450B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31652">
            <a:off x="1548627" y="2746323"/>
            <a:ext cx="1890751" cy="37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40E00A59-3994-4C2B-B352-F473146973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66598">
            <a:off x="3801542" y="3366430"/>
            <a:ext cx="1314450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DD86AC85-E594-4CE0-8D57-BCFFEC6C8A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10149">
            <a:off x="3703757" y="5162498"/>
            <a:ext cx="2003547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B52BDB11-047F-4175-AA10-C8C5CE83B6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73524">
            <a:off x="1193965" y="4155209"/>
            <a:ext cx="2448496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953A24A-E6DB-4D6F-8512-7FFC030AEF01}"/>
              </a:ext>
            </a:extLst>
          </p:cNvPr>
          <p:cNvSpPr txBox="1"/>
          <p:nvPr/>
        </p:nvSpPr>
        <p:spPr>
          <a:xfrm>
            <a:off x="1077098" y="3687327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Field</a:t>
            </a:r>
            <a:endParaRPr lang="en-AU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478F5F7-169E-48F7-A35E-3096C05AAD62}"/>
              </a:ext>
            </a:extLst>
          </p:cNvPr>
          <p:cNvSpPr txBox="1"/>
          <p:nvPr/>
        </p:nvSpPr>
        <p:spPr>
          <a:xfrm>
            <a:off x="3266985" y="3300112"/>
            <a:ext cx="445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DP</a:t>
            </a:r>
            <a:endParaRPr lang="en-AU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13E4253-CD15-4B14-AE38-E9960071827D}"/>
              </a:ext>
            </a:extLst>
          </p:cNvPr>
          <p:cNvSpPr txBox="1"/>
          <p:nvPr/>
        </p:nvSpPr>
        <p:spPr>
          <a:xfrm>
            <a:off x="4464937" y="4545282"/>
            <a:ext cx="959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Analysts</a:t>
            </a:r>
            <a:endParaRPr lang="en-AU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A8C3B8E-B505-42A2-AFDF-A2B6B8266F5C}"/>
              </a:ext>
            </a:extLst>
          </p:cNvPr>
          <p:cNvSpPr txBox="1"/>
          <p:nvPr/>
        </p:nvSpPr>
        <p:spPr>
          <a:xfrm>
            <a:off x="3255597" y="6270412"/>
            <a:ext cx="9146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Client</a:t>
            </a:r>
            <a:endParaRPr lang="en-AU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3F51E43-524E-4965-A674-5C2B7A392C81}"/>
              </a:ext>
            </a:extLst>
          </p:cNvPr>
          <p:cNvSpPr txBox="1"/>
          <p:nvPr/>
        </p:nvSpPr>
        <p:spPr>
          <a:xfrm>
            <a:off x="731749" y="5808747"/>
            <a:ext cx="12969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Dashboard,Portals</a:t>
            </a:r>
            <a:endParaRPr lang="en-AU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6666FE2-C2AC-4C8C-B51D-EB80D4D7596E}"/>
              </a:ext>
            </a:extLst>
          </p:cNvPr>
          <p:cNvSpPr txBox="1"/>
          <p:nvPr/>
        </p:nvSpPr>
        <p:spPr>
          <a:xfrm>
            <a:off x="1532045" y="2483281"/>
            <a:ext cx="1643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SAV,SSS,DDF…</a:t>
            </a:r>
            <a:endParaRPr lang="en-AU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74B8FAC-8C86-4A50-AB83-CE82A7232F16}"/>
              </a:ext>
            </a:extLst>
          </p:cNvPr>
          <p:cNvSpPr txBox="1"/>
          <p:nvPr/>
        </p:nvSpPr>
        <p:spPr>
          <a:xfrm>
            <a:off x="1878144" y="4915917"/>
            <a:ext cx="1327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JSON, HTML</a:t>
            </a:r>
            <a:endParaRPr lang="en-AU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45A1CE0-FA70-4B9B-B62F-B967592E98E9}"/>
              </a:ext>
            </a:extLst>
          </p:cNvPr>
          <p:cNvSpPr txBox="1"/>
          <p:nvPr/>
        </p:nvSpPr>
        <p:spPr>
          <a:xfrm>
            <a:off x="4201975" y="2458564"/>
            <a:ext cx="11008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Cleaned, ready for analysis</a:t>
            </a:r>
            <a:endParaRPr lang="en-AU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9D82AFE-E952-4123-9084-A483EDDEFCA7}"/>
              </a:ext>
            </a:extLst>
          </p:cNvPr>
          <p:cNvSpPr txBox="1"/>
          <p:nvPr/>
        </p:nvSpPr>
        <p:spPr>
          <a:xfrm>
            <a:off x="4419736" y="5577049"/>
            <a:ext cx="7446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Excel, PPT, PDF</a:t>
            </a:r>
            <a:endParaRPr lang="en-AU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5177541-276F-4EC8-9321-0AC6B368010B}"/>
              </a:ext>
            </a:extLst>
          </p:cNvPr>
          <p:cNvSpPr txBox="1"/>
          <p:nvPr/>
        </p:nvSpPr>
        <p:spPr>
          <a:xfrm>
            <a:off x="5379500" y="3809049"/>
            <a:ext cx="9171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Several BFAs</a:t>
            </a:r>
            <a:endParaRPr lang="en-AU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B3CED92-28DC-4DC7-B53B-D4880626CB86}"/>
              </a:ext>
            </a:extLst>
          </p:cNvPr>
          <p:cNvSpPr txBox="1"/>
          <p:nvPr/>
        </p:nvSpPr>
        <p:spPr>
          <a:xfrm>
            <a:off x="6455494" y="787100"/>
            <a:ext cx="5561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   Raw Data            </a:t>
            </a:r>
            <a:r>
              <a:rPr lang="en-US" dirty="0" err="1"/>
              <a:t>Data</a:t>
            </a:r>
            <a:r>
              <a:rPr lang="en-US" dirty="0"/>
              <a:t> Processing    </a:t>
            </a:r>
            <a:r>
              <a:rPr lang="en-US" dirty="0" err="1"/>
              <a:t>Analysis&amp;Reporting</a:t>
            </a:r>
            <a:endParaRPr lang="en-A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590539-F1AA-43FB-B27A-7F604F9D4E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5656" y="4295097"/>
            <a:ext cx="438095" cy="45714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D0E4AA-F467-4CC9-832E-1C17C51F9A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57195" y="5313792"/>
            <a:ext cx="457143" cy="38095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42B81CF-051C-46DF-91B3-7211AB27DB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76855" y="3259314"/>
            <a:ext cx="285714" cy="295238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391432C9-5834-44E5-8CE1-F3FD9E8721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9110" y="1156432"/>
            <a:ext cx="5448300" cy="547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FF7C9D0-8199-4A70-A4A5-9118E7963C86}"/>
              </a:ext>
            </a:extLst>
          </p:cNvPr>
          <p:cNvSpPr txBox="1"/>
          <p:nvPr/>
        </p:nvSpPr>
        <p:spPr>
          <a:xfrm>
            <a:off x="886817" y="1662241"/>
            <a:ext cx="38532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Many bridges and different file formats</a:t>
            </a:r>
            <a:endParaRPr lang="en-A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B75E23-D6B1-4676-AED0-48805E0B5530}"/>
              </a:ext>
            </a:extLst>
          </p:cNvPr>
          <p:cNvSpPr txBox="1"/>
          <p:nvPr/>
        </p:nvSpPr>
        <p:spPr>
          <a:xfrm>
            <a:off x="8187655" y="365125"/>
            <a:ext cx="18485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Jigsaw Model</a:t>
            </a:r>
            <a:endParaRPr lang="en-AU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44DABAD-6299-4A6F-AB62-CFC55D94EC45}"/>
              </a:ext>
            </a:extLst>
          </p:cNvPr>
          <p:cNvCxnSpPr>
            <a:cxnSpLocks/>
          </p:cNvCxnSpPr>
          <p:nvPr/>
        </p:nvCxnSpPr>
        <p:spPr>
          <a:xfrm flipV="1">
            <a:off x="6499110" y="787100"/>
            <a:ext cx="5448300" cy="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17475B9-3255-42C2-9546-8A5455C83F68}"/>
              </a:ext>
            </a:extLst>
          </p:cNvPr>
          <p:cNvCxnSpPr/>
          <p:nvPr/>
        </p:nvCxnSpPr>
        <p:spPr>
          <a:xfrm>
            <a:off x="838200" y="2039962"/>
            <a:ext cx="386733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61558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6EC91-3AB7-4688-B410-0C526A3FFF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40886"/>
          </a:xfrm>
        </p:spPr>
        <p:txBody>
          <a:bodyPr>
            <a:normAutofit fontScale="90000"/>
          </a:bodyPr>
          <a:lstStyle/>
          <a:p>
            <a:r>
              <a:rPr lang="en-US" dirty="0"/>
              <a:t>The Micro View: Real World Examples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8C7A29-86B0-4B22-8E84-49C3D02C2D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31846"/>
            <a:ext cx="10234188" cy="546102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Integrate Excel with a crosstab service which reads Cloud storage</a:t>
            </a:r>
          </a:p>
          <a:p>
            <a:pPr lvl="1"/>
            <a:r>
              <a:rPr lang="en-AU" sz="1600" dirty="0"/>
              <a:t>Instead of moving the crosstab outputs to Excel (cross a bridge), move the </a:t>
            </a:r>
            <a:r>
              <a:rPr lang="en-AU" sz="1600" dirty="0" err="1"/>
              <a:t>crosstabulator</a:t>
            </a:r>
            <a:r>
              <a:rPr lang="en-AU" sz="1600" dirty="0"/>
              <a:t> into Excel (integration)</a:t>
            </a:r>
          </a:p>
          <a:p>
            <a:pPr marL="457200" lvl="1" indent="0">
              <a:buNone/>
            </a:pPr>
            <a:endParaRPr lang="en-AU" sz="1400" dirty="0"/>
          </a:p>
          <a:p>
            <a:pPr marL="457200" lvl="1" indent="0">
              <a:buNone/>
            </a:pPr>
            <a:endParaRPr lang="en-AU" sz="1400" dirty="0"/>
          </a:p>
          <a:p>
            <a:pPr marL="457200" lvl="1" indent="0">
              <a:buNone/>
            </a:pPr>
            <a:endParaRPr lang="en-AU" sz="1400" dirty="0"/>
          </a:p>
          <a:p>
            <a:pPr marL="457200" lvl="1" indent="0">
              <a:buNone/>
            </a:pPr>
            <a:endParaRPr lang="en-AU" sz="1400" dirty="0"/>
          </a:p>
          <a:p>
            <a:pPr marL="457200" lvl="1" indent="0">
              <a:buNone/>
            </a:pPr>
            <a:endParaRPr lang="en-US" sz="1400" dirty="0"/>
          </a:p>
          <a:p>
            <a:r>
              <a:rPr lang="en-US" sz="3600" dirty="0"/>
              <a:t>Diamond</a:t>
            </a:r>
          </a:p>
          <a:p>
            <a:pPr lvl="1"/>
            <a:r>
              <a:rPr lang="en-US" sz="1600" dirty="0"/>
              <a:t>Interactive document builder</a:t>
            </a:r>
          </a:p>
          <a:p>
            <a:pPr lvl="1"/>
            <a:r>
              <a:rPr lang="en-US" sz="1600" dirty="0"/>
              <a:t>A new approach to crosstabulation </a:t>
            </a:r>
            <a:br>
              <a:rPr lang="en-US" sz="1600" dirty="0"/>
            </a:br>
            <a:r>
              <a:rPr lang="en-US" sz="1600" dirty="0"/>
              <a:t>(inspired by </a:t>
            </a:r>
            <a:r>
              <a:rPr lang="en-US" sz="1600" dirty="0" err="1"/>
              <a:t>Jupyter</a:t>
            </a:r>
            <a:r>
              <a:rPr lang="en-US" sz="1600" dirty="0"/>
              <a:t> notebooks)</a:t>
            </a:r>
          </a:p>
          <a:p>
            <a:pPr lvl="1"/>
            <a:r>
              <a:rPr lang="en-US" sz="1600" dirty="0"/>
              <a:t>Integrates tables, dashboards and presentation</a:t>
            </a:r>
          </a:p>
          <a:p>
            <a:pPr lvl="1"/>
            <a:r>
              <a:rPr lang="en-US" sz="1600" dirty="0"/>
              <a:t>C# GUI calls C++ DLL (the service)</a:t>
            </a:r>
          </a:p>
          <a:p>
            <a:pPr marL="457200" lvl="1" indent="0">
              <a:buNone/>
            </a:pPr>
            <a:endParaRPr lang="en-US" sz="1400" dirty="0"/>
          </a:p>
          <a:p>
            <a:r>
              <a:rPr lang="en-US" sz="3600" dirty="0"/>
              <a:t>Tableau</a:t>
            </a:r>
          </a:p>
          <a:p>
            <a:pPr lvl="1"/>
            <a:r>
              <a:rPr lang="en-US" sz="1600" dirty="0"/>
              <a:t>Tableau is not designed for survey data, so we created an </a:t>
            </a:r>
            <a:br>
              <a:rPr lang="en-US" sz="1600" dirty="0"/>
            </a:br>
            <a:r>
              <a:rPr lang="en-US" sz="1600" dirty="0"/>
              <a:t>integration of crosstab and Tableau services to get the best of both – Matt will demo this if time - </a:t>
            </a:r>
            <a:r>
              <a:rPr lang="en-US" sz="1600" dirty="0">
                <a:hlinkClick r:id="rId2"/>
              </a:rPr>
              <a:t>https://public.tableau.com/app/profile/matt.gibbs/viz/TrackingCovidSentiment/CovidSentiment</a:t>
            </a:r>
            <a:endParaRPr lang="en-US" sz="1600" dirty="0"/>
          </a:p>
          <a:p>
            <a:pPr lvl="1"/>
            <a:endParaRPr lang="en-US" sz="1600" dirty="0"/>
          </a:p>
          <a:p>
            <a:endParaRPr lang="en-A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07DC37A-8B22-45B6-92FD-FA3192047F72}"/>
              </a:ext>
            </a:extLst>
          </p:cNvPr>
          <p:cNvSpPr txBox="1"/>
          <p:nvPr/>
        </p:nvSpPr>
        <p:spPr>
          <a:xfrm>
            <a:off x="2557835" y="1907500"/>
            <a:ext cx="6627137" cy="92333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AU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…business users are constantly exporting and manipulating data in Excel because they can’t get the view they need or aren’t comfortable using dashboarding tools  </a:t>
            </a:r>
            <a:r>
              <a:rPr lang="en-AU" sz="14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ThoughtSpot-Dashboards-are-Dead.pdf</a:t>
            </a:r>
            <a:endParaRPr lang="en-AU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02C490A-EA79-43AC-B8C8-88FD9F1BCF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3992" y="2906330"/>
            <a:ext cx="4638151" cy="2689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4652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A43321-1446-42A7-B99C-0894375D9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13060"/>
          </a:xfrm>
        </p:spPr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en-US" dirty="0"/>
              <a:t>How to </a:t>
            </a:r>
            <a:r>
              <a:rPr lang="en-US" dirty="0" err="1"/>
              <a:t>crosstabulate</a:t>
            </a:r>
            <a:r>
              <a:rPr lang="en-US" dirty="0"/>
              <a:t> non-survey data?</a:t>
            </a:r>
            <a:endParaRPr lang="en-A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3316E7-84F8-4B6B-9EAF-00D78B9F4A10}"/>
              </a:ext>
            </a:extLst>
          </p:cNvPr>
          <p:cNvSpPr txBox="1"/>
          <p:nvPr/>
        </p:nvSpPr>
        <p:spPr>
          <a:xfrm>
            <a:off x="8229600" y="2957804"/>
            <a:ext cx="352697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Iain McKay earlier talked about how to get survey data into an RDB.</a:t>
            </a:r>
          </a:p>
          <a:p>
            <a:endParaRPr lang="en-US" dirty="0"/>
          </a:p>
          <a:p>
            <a:r>
              <a:rPr lang="en-US" dirty="0"/>
              <a:t>Here I show some techniques for going the other way.</a:t>
            </a:r>
            <a:endParaRPr lang="en-A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A740BF-51AC-432D-8433-2172F2C95ADD}"/>
              </a:ext>
            </a:extLst>
          </p:cNvPr>
          <p:cNvSpPr txBox="1"/>
          <p:nvPr/>
        </p:nvSpPr>
        <p:spPr>
          <a:xfrm>
            <a:off x="696241" y="1460239"/>
            <a:ext cx="10515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To adapt to wider world of services, we need to be able to handle quantitative case data as easily as categorical. </a:t>
            </a:r>
          </a:p>
          <a:p>
            <a:endParaRPr lang="en-US" sz="2000" dirty="0"/>
          </a:p>
          <a:p>
            <a:r>
              <a:rPr lang="en-US" sz="2000" dirty="0"/>
              <a:t>The following examples use the UK Electricity supply and demand quantitative data (in megawatts).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10794FE2-7EBB-49F5-AB5E-1D306D5756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073399"/>
            <a:ext cx="3429000" cy="341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55754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55C0C4-E72A-4653-BAAC-00665D84C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91220"/>
          </a:xfrm>
        </p:spPr>
        <p:txBody>
          <a:bodyPr>
            <a:normAutofit fontScale="90000"/>
          </a:bodyPr>
          <a:lstStyle/>
          <a:p>
            <a:r>
              <a:rPr lang="en-US" dirty="0"/>
              <a:t>The UK Power Grid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991D3A-1508-4C59-B6A5-E03475C921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11570"/>
            <a:ext cx="10515600" cy="53168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What do you do with a million rows like this?</a:t>
            </a:r>
          </a:p>
          <a:p>
            <a:pPr marL="0" indent="0">
              <a:buNone/>
            </a:pPr>
            <a:endParaRPr lang="en-A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12B265-1493-4C3D-A4EA-067EEDBF69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215" y="1798475"/>
            <a:ext cx="11232898" cy="251262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B7CCA0C-9C79-4551-B96F-F46F0A598D49}"/>
              </a:ext>
            </a:extLst>
          </p:cNvPr>
          <p:cNvSpPr txBox="1"/>
          <p:nvPr/>
        </p:nvSpPr>
        <p:spPr>
          <a:xfrm>
            <a:off x="930479" y="4698695"/>
            <a:ext cx="1037290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Apart from id and timestamp, all variables are quantities. The only Count procedure would be a histogram.</a:t>
            </a:r>
          </a:p>
          <a:p>
            <a:r>
              <a:rPr lang="en-US" dirty="0"/>
              <a:t>But I want a table of Consumption by Type by Hour of Day, or Wind delivery by Day of Week within Year.</a:t>
            </a:r>
          </a:p>
          <a:p>
            <a:endParaRPr lang="en-US" dirty="0"/>
          </a:p>
          <a:p>
            <a:r>
              <a:rPr lang="en-US" dirty="0"/>
              <a:t>Yes, could be done in Excel, but </a:t>
            </a:r>
            <a:r>
              <a:rPr lang="en-US" b="1" u="sng" dirty="0"/>
              <a:t>very</a:t>
            </a:r>
            <a:r>
              <a:rPr lang="en-US" dirty="0"/>
              <a:t> </a:t>
            </a:r>
            <a:r>
              <a:rPr lang="en-US" dirty="0" err="1"/>
              <a:t>labour-intensive</a:t>
            </a:r>
            <a:r>
              <a:rPr lang="en-US" dirty="0"/>
              <a:t>, and I’m about to reach the Excel row limit (1,048,576).</a:t>
            </a:r>
          </a:p>
          <a:p>
            <a:endParaRPr lang="en-US" dirty="0"/>
          </a:p>
          <a:p>
            <a:r>
              <a:rPr lang="en-US" dirty="0"/>
              <a:t>And I also want to be able to quickly specify and execute new tables using my crosstabulation service.</a:t>
            </a:r>
          </a:p>
        </p:txBody>
      </p:sp>
    </p:spTree>
    <p:extLst>
      <p:ext uri="{BB962C8B-B14F-4D97-AF65-F5344CB8AC3E}">
        <p14:creationId xmlns:p14="http://schemas.microsoft.com/office/powerpoint/2010/main" val="3504691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21F88-3CF1-4822-8314-B7EE310E4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22115"/>
          </a:xfrm>
        </p:spPr>
        <p:txBody>
          <a:bodyPr>
            <a:normAutofit fontScale="90000"/>
          </a:bodyPr>
          <a:lstStyle/>
          <a:p>
            <a:r>
              <a:rPr lang="en-US" dirty="0"/>
              <a:t>Intentions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9A7D30-45AC-424C-899B-4CFAC6D2AF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2417"/>
            <a:ext cx="10515600" cy="2003991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Macro: some observations on how the current move to an integrated modular services architecture obviates the need for many bridges</a:t>
            </a:r>
          </a:p>
          <a:p>
            <a:pPr marL="0" indent="0">
              <a:buNone/>
            </a:pPr>
            <a:endParaRPr lang="en-US" sz="1000" dirty="0"/>
          </a:p>
          <a:p>
            <a:r>
              <a:rPr lang="en-US" dirty="0"/>
              <a:t>Meso: how the MR activity can be reimagined as a set of (mostly) de-bridged services</a:t>
            </a:r>
          </a:p>
          <a:p>
            <a:pPr marL="0" indent="0">
              <a:buNone/>
            </a:pPr>
            <a:endParaRPr lang="en-US" sz="1000" dirty="0"/>
          </a:p>
          <a:p>
            <a:r>
              <a:rPr lang="en-US" dirty="0"/>
              <a:t>Micro: some live examples which use non-survey data</a:t>
            </a:r>
          </a:p>
          <a:p>
            <a:pPr marL="0" indent="0">
              <a:buNone/>
            </a:pPr>
            <a:endParaRPr lang="en-A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90F103-94FB-413E-967C-8FDB4EC4F761}"/>
              </a:ext>
            </a:extLst>
          </p:cNvPr>
          <p:cNvSpPr txBox="1"/>
          <p:nvPr/>
        </p:nvSpPr>
        <p:spPr>
          <a:xfrm>
            <a:off x="2022533" y="3681585"/>
            <a:ext cx="8677901" cy="1189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Conference themes:</a:t>
            </a:r>
            <a:endParaRPr lang="en-A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en-AU" sz="1400" dirty="0">
                <a:solidFill>
                  <a:srgbClr val="272338"/>
                </a:solidFill>
                <a:effectLst/>
                <a:latin typeface="Poppins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How thought leaders are </a:t>
            </a:r>
            <a:r>
              <a:rPr lang="en-AU" sz="1400" b="1" dirty="0">
                <a:solidFill>
                  <a:srgbClr val="272338"/>
                </a:solidFill>
                <a:effectLst/>
                <a:latin typeface="Poppins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connecting survey platforms and data with the wider world</a:t>
            </a:r>
            <a:r>
              <a:rPr lang="en-AU" sz="1400" dirty="0">
                <a:solidFill>
                  <a:srgbClr val="272338"/>
                </a:solidFill>
                <a:effectLst/>
                <a:latin typeface="Poppins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AU" sz="1400" dirty="0">
              <a:solidFill>
                <a:srgbClr val="272338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AU" sz="1400" dirty="0">
                <a:solidFill>
                  <a:srgbClr val="272338"/>
                </a:solidFill>
                <a:effectLst/>
                <a:latin typeface="Poppins" panose="00000500000000000000" pitchFamily="2" charset="0"/>
                <a:ea typeface="Times New Roman" panose="02020603050405020304" pitchFamily="18" charset="0"/>
              </a:rPr>
              <a:t>How to </a:t>
            </a:r>
            <a:r>
              <a:rPr lang="en-AU" sz="1400" b="1" dirty="0">
                <a:solidFill>
                  <a:srgbClr val="272338"/>
                </a:solidFill>
                <a:effectLst/>
                <a:latin typeface="Poppins" panose="00000500000000000000" pitchFamily="2" charset="0"/>
                <a:ea typeface="Times New Roman" panose="02020603050405020304" pitchFamily="18" charset="0"/>
              </a:rPr>
              <a:t>provide greater insight by using non-survey data to contextualise the information captured in surveys</a:t>
            </a:r>
            <a:r>
              <a:rPr lang="en-AU" sz="1400" dirty="0">
                <a:solidFill>
                  <a:srgbClr val="272338"/>
                </a:solidFill>
                <a:effectLst/>
                <a:latin typeface="Poppins" panose="00000500000000000000" pitchFamily="2" charset="0"/>
                <a:ea typeface="Times New Roman" panose="02020603050405020304" pitchFamily="18" charset="0"/>
              </a:rPr>
              <a:t>, and vice versa</a:t>
            </a:r>
          </a:p>
        </p:txBody>
      </p:sp>
    </p:spTree>
    <p:extLst>
      <p:ext uri="{BB962C8B-B14F-4D97-AF65-F5344CB8AC3E}">
        <p14:creationId xmlns:p14="http://schemas.microsoft.com/office/powerpoint/2010/main" val="17684923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3DCF0-BF9A-41D9-A9A3-756893227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4027415" cy="574442"/>
          </a:xfrm>
        </p:spPr>
        <p:txBody>
          <a:bodyPr>
            <a:normAutofit fontScale="90000"/>
          </a:bodyPr>
          <a:lstStyle/>
          <a:p>
            <a:r>
              <a:rPr lang="en-US" dirty="0"/>
              <a:t>Coded Increments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4624DE-E11E-4A8F-9DE2-D508221A9A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196369"/>
            <a:ext cx="7563416" cy="2775650"/>
          </a:xfrm>
        </p:spPr>
        <p:txBody>
          <a:bodyPr>
            <a:normAutofit/>
          </a:bodyPr>
          <a:lstStyle/>
          <a:p>
            <a:r>
              <a:rPr lang="en-US" sz="1800" dirty="0"/>
              <a:t>The concept of a coded increment comes from </a:t>
            </a:r>
            <a:r>
              <a:rPr lang="en-US" sz="1800" dirty="0" err="1"/>
              <a:t>Surveycraft</a:t>
            </a:r>
            <a:endParaRPr lang="en-US" sz="1800" dirty="0"/>
          </a:p>
          <a:p>
            <a:r>
              <a:rPr lang="en-US" sz="1800" dirty="0"/>
              <a:t>It is an elementary combination of a categorical code and a quantitative value as code*value</a:t>
            </a:r>
          </a:p>
          <a:p>
            <a:r>
              <a:rPr lang="en-US" sz="1800" dirty="0"/>
              <a:t>For example, if the code for </a:t>
            </a:r>
            <a:r>
              <a:rPr lang="en-US" sz="1800" dirty="0" err="1"/>
              <a:t>Widgits</a:t>
            </a:r>
            <a:r>
              <a:rPr lang="en-US" sz="1800" dirty="0"/>
              <a:t> is 3, and I paid $10.00 for a widget, then this is stored as 3*10.0</a:t>
            </a:r>
          </a:p>
          <a:p>
            <a:r>
              <a:rPr lang="en-US" sz="1800" dirty="0"/>
              <a:t>At crosstab time, the cell indexed by code 3 is incremented by 10.0</a:t>
            </a:r>
          </a:p>
          <a:p>
            <a:r>
              <a:rPr lang="en-US" sz="1800" dirty="0"/>
              <a:t>In effect, each code instance can be differently and independently weighted</a:t>
            </a:r>
          </a:p>
          <a:p>
            <a:r>
              <a:rPr lang="en-US" sz="1800" dirty="0"/>
              <a:t>Not all crosstab systems directly support this concept</a:t>
            </a:r>
            <a:endParaRPr lang="en-AU" sz="18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2A0B432-F7C4-40AE-A65A-D0B7F35509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1104191"/>
              </p:ext>
            </p:extLst>
          </p:nvPr>
        </p:nvGraphicFramePr>
        <p:xfrm>
          <a:off x="729559" y="4859135"/>
          <a:ext cx="4485237" cy="73916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681029560"/>
                    </a:ext>
                  </a:extLst>
                </a:gridCol>
                <a:gridCol w="426267">
                  <a:extLst>
                    <a:ext uri="{9D8B030D-6E8A-4147-A177-3AD203B41FA5}">
                      <a16:colId xmlns:a16="http://schemas.microsoft.com/office/drawing/2014/main" val="2745398729"/>
                    </a:ext>
                  </a:extLst>
                </a:gridCol>
                <a:gridCol w="416460">
                  <a:extLst>
                    <a:ext uri="{9D8B030D-6E8A-4147-A177-3AD203B41FA5}">
                      <a16:colId xmlns:a16="http://schemas.microsoft.com/office/drawing/2014/main" val="138428144"/>
                    </a:ext>
                  </a:extLst>
                </a:gridCol>
                <a:gridCol w="380245">
                  <a:extLst>
                    <a:ext uri="{9D8B030D-6E8A-4147-A177-3AD203B41FA5}">
                      <a16:colId xmlns:a16="http://schemas.microsoft.com/office/drawing/2014/main" val="2338373337"/>
                    </a:ext>
                  </a:extLst>
                </a:gridCol>
                <a:gridCol w="307818">
                  <a:extLst>
                    <a:ext uri="{9D8B030D-6E8A-4147-A177-3AD203B41FA5}">
                      <a16:colId xmlns:a16="http://schemas.microsoft.com/office/drawing/2014/main" val="214638391"/>
                    </a:ext>
                  </a:extLst>
                </a:gridCol>
                <a:gridCol w="380246">
                  <a:extLst>
                    <a:ext uri="{9D8B030D-6E8A-4147-A177-3AD203B41FA5}">
                      <a16:colId xmlns:a16="http://schemas.microsoft.com/office/drawing/2014/main" val="1841094424"/>
                    </a:ext>
                  </a:extLst>
                </a:gridCol>
                <a:gridCol w="407406">
                  <a:extLst>
                    <a:ext uri="{9D8B030D-6E8A-4147-A177-3AD203B41FA5}">
                      <a16:colId xmlns:a16="http://schemas.microsoft.com/office/drawing/2014/main" val="3321220770"/>
                    </a:ext>
                  </a:extLst>
                </a:gridCol>
                <a:gridCol w="398352">
                  <a:extLst>
                    <a:ext uri="{9D8B030D-6E8A-4147-A177-3AD203B41FA5}">
                      <a16:colId xmlns:a16="http://schemas.microsoft.com/office/drawing/2014/main" val="1326401582"/>
                    </a:ext>
                  </a:extLst>
                </a:gridCol>
                <a:gridCol w="389298">
                  <a:extLst>
                    <a:ext uri="{9D8B030D-6E8A-4147-A177-3AD203B41FA5}">
                      <a16:colId xmlns:a16="http://schemas.microsoft.com/office/drawing/2014/main" val="111088038"/>
                    </a:ext>
                  </a:extLst>
                </a:gridCol>
                <a:gridCol w="289711">
                  <a:extLst>
                    <a:ext uri="{9D8B030D-6E8A-4147-A177-3AD203B41FA5}">
                      <a16:colId xmlns:a16="http://schemas.microsoft.com/office/drawing/2014/main" val="3452592780"/>
                    </a:ext>
                  </a:extLst>
                </a:gridCol>
                <a:gridCol w="479834">
                  <a:extLst>
                    <a:ext uri="{9D8B030D-6E8A-4147-A177-3AD203B41FA5}">
                      <a16:colId xmlns:a16="http://schemas.microsoft.com/office/drawing/2014/main" val="227412896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u="none" strike="noStrike" dirty="0">
                          <a:effectLst/>
                        </a:rPr>
                        <a:t>CaseID</a:t>
                      </a:r>
                      <a:endParaRPr lang="en-A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200" u="none" strike="noStrike" dirty="0">
                          <a:effectLst/>
                        </a:rPr>
                        <a:t>BL_1</a:t>
                      </a:r>
                      <a:endParaRPr lang="en-A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200" u="none" strike="noStrike" dirty="0">
                          <a:effectLst/>
                        </a:rPr>
                        <a:t>BL_2</a:t>
                      </a:r>
                      <a:endParaRPr lang="en-A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200" u="none" strike="noStrike" dirty="0">
                          <a:effectLst/>
                        </a:rPr>
                        <a:t>BL_3</a:t>
                      </a:r>
                      <a:endParaRPr lang="en-A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200" u="none" strike="noStrike">
                          <a:effectLst/>
                        </a:rPr>
                        <a:t>…</a:t>
                      </a:r>
                      <a:endParaRPr lang="en-A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200" u="none" strike="noStrike">
                          <a:effectLst/>
                        </a:rPr>
                        <a:t>BL_n</a:t>
                      </a:r>
                      <a:endParaRPr lang="en-A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200" u="none" strike="noStrike">
                          <a:effectLst/>
                        </a:rPr>
                        <a:t>PR_1</a:t>
                      </a:r>
                      <a:endParaRPr lang="en-A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200" u="none" strike="noStrike" dirty="0">
                          <a:effectLst/>
                        </a:rPr>
                        <a:t>PR_2</a:t>
                      </a:r>
                      <a:endParaRPr lang="en-A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200" u="none" strike="noStrike">
                          <a:effectLst/>
                        </a:rPr>
                        <a:t>PR_3</a:t>
                      </a:r>
                      <a:endParaRPr lang="en-A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200" u="none" strike="noStrike">
                          <a:effectLst/>
                        </a:rPr>
                        <a:t>…</a:t>
                      </a:r>
                      <a:endParaRPr lang="en-A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200" u="none" strike="noStrike" dirty="0" err="1">
                          <a:effectLst/>
                        </a:rPr>
                        <a:t>PR_n</a:t>
                      </a:r>
                      <a:endParaRPr lang="en-A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00609399"/>
                  </a:ext>
                </a:extLst>
              </a:tr>
              <a:tr h="251886"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u="none" strike="noStrike" dirty="0">
                          <a:effectLst/>
                        </a:rPr>
                        <a:t>1</a:t>
                      </a:r>
                      <a:endParaRPr lang="en-A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A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200" u="none" strike="noStrike" dirty="0">
                          <a:effectLst/>
                        </a:rPr>
                        <a:t>0</a:t>
                      </a:r>
                      <a:endParaRPr lang="en-A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A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A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A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A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A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200" u="none" strike="noStrike" dirty="0">
                          <a:effectLst/>
                        </a:rPr>
                        <a:t>10.0</a:t>
                      </a:r>
                      <a:endParaRPr lang="en-A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A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A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68234145"/>
                  </a:ext>
                </a:extLst>
              </a:tr>
              <a:tr h="294871"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u="none" strike="noStrike" dirty="0">
                          <a:effectLst/>
                        </a:rPr>
                        <a:t>2</a:t>
                      </a:r>
                      <a:endParaRPr lang="en-A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200" u="none" strike="noStrike" dirty="0">
                          <a:effectLst/>
                        </a:rPr>
                        <a:t>1</a:t>
                      </a:r>
                      <a:endParaRPr lang="en-A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200" u="none" strike="noStrike" dirty="0">
                          <a:effectLst/>
                        </a:rPr>
                        <a:t>1</a:t>
                      </a:r>
                      <a:endParaRPr lang="en-A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200" u="none" strike="noStrike" dirty="0">
                          <a:effectLst/>
                        </a:rPr>
                        <a:t>1</a:t>
                      </a:r>
                      <a:endParaRPr lang="en-A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A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A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200" u="none" strike="noStrike" dirty="0">
                          <a:effectLst/>
                        </a:rPr>
                        <a:t>8.99</a:t>
                      </a:r>
                      <a:endParaRPr lang="en-A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200" u="none" strike="noStrike" dirty="0">
                          <a:effectLst/>
                        </a:rPr>
                        <a:t>12.5</a:t>
                      </a:r>
                      <a:endParaRPr lang="en-A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200" u="none" strike="noStrike" dirty="0">
                          <a:effectLst/>
                        </a:rPr>
                        <a:t>12.0</a:t>
                      </a:r>
                      <a:endParaRPr lang="en-A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A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A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65887571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959840E-3527-4735-A606-D601274CBA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688669"/>
              </p:ext>
            </p:extLst>
          </p:nvPr>
        </p:nvGraphicFramePr>
        <p:xfrm>
          <a:off x="749356" y="4081249"/>
          <a:ext cx="1079500" cy="6686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79500">
                  <a:extLst>
                    <a:ext uri="{9D8B030D-6E8A-4147-A177-3AD203B41FA5}">
                      <a16:colId xmlns:a16="http://schemas.microsoft.com/office/drawing/2014/main" val="2252741568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AU" sz="1400" u="none" strike="noStrike" dirty="0">
                          <a:effectLst/>
                        </a:rPr>
                        <a:t>BL_1: Gizmo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2171949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AU" sz="1400" u="none" strike="noStrike" dirty="0">
                          <a:effectLst/>
                        </a:rPr>
                        <a:t>BL_2: Gadget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4462798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AU" sz="1400" u="none" strike="noStrike" dirty="0">
                          <a:effectLst/>
                        </a:rPr>
                        <a:t>BL_3: Widget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278114"/>
                  </a:ext>
                </a:extLst>
              </a:tr>
            </a:tbl>
          </a:graphicData>
        </a:graphic>
      </p:graphicFrame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3B22917B-225D-43B2-A8CA-E70B38071D3A}"/>
              </a:ext>
            </a:extLst>
          </p:cNvPr>
          <p:cNvSpPr/>
          <p:nvPr/>
        </p:nvSpPr>
        <p:spPr>
          <a:xfrm>
            <a:off x="8586291" y="1367802"/>
            <a:ext cx="2024370" cy="1128487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What brands did you last buy?</a:t>
            </a:r>
            <a:endParaRPr lang="en-AU" dirty="0"/>
          </a:p>
        </p:txBody>
      </p:sp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3D38863B-2A19-4E09-8E28-D95E28EA817D}"/>
              </a:ext>
            </a:extLst>
          </p:cNvPr>
          <p:cNvSpPr/>
          <p:nvPr/>
        </p:nvSpPr>
        <p:spPr>
          <a:xfrm>
            <a:off x="10144390" y="2227467"/>
            <a:ext cx="1652631" cy="1128486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How much did you pay?</a:t>
            </a:r>
            <a:endParaRPr lang="en-AU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24F7CDC-A16A-471A-9C53-F7158511BBA7}"/>
              </a:ext>
            </a:extLst>
          </p:cNvPr>
          <p:cNvSpPr/>
          <p:nvPr/>
        </p:nvSpPr>
        <p:spPr>
          <a:xfrm>
            <a:off x="8401617" y="1196369"/>
            <a:ext cx="3808602" cy="25334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3DCD3A0-7C72-4A2F-8C4C-F67BB07C6F63}"/>
              </a:ext>
            </a:extLst>
          </p:cNvPr>
          <p:cNvSpPr txBox="1"/>
          <p:nvPr/>
        </p:nvSpPr>
        <p:spPr>
          <a:xfrm>
            <a:off x="9083258" y="2928400"/>
            <a:ext cx="647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Loop</a:t>
            </a:r>
            <a:endParaRPr lang="en-AU" dirty="0"/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6B7B9B4C-33E9-415E-A26E-E7ACF24B5C0D}"/>
              </a:ext>
            </a:extLst>
          </p:cNvPr>
          <p:cNvSpPr/>
          <p:nvPr/>
        </p:nvSpPr>
        <p:spPr>
          <a:xfrm rot="16200000">
            <a:off x="5462091" y="5044158"/>
            <a:ext cx="285226" cy="36911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B20CEB94-7BFB-4ACD-9AC6-B8709F3A91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5667075"/>
              </p:ext>
            </p:extLst>
          </p:nvPr>
        </p:nvGraphicFramePr>
        <p:xfrm>
          <a:off x="5885971" y="4859135"/>
          <a:ext cx="1965326" cy="73916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3883">
                  <a:extLst>
                    <a:ext uri="{9D8B030D-6E8A-4147-A177-3AD203B41FA5}">
                      <a16:colId xmlns:a16="http://schemas.microsoft.com/office/drawing/2014/main" val="2893368738"/>
                    </a:ext>
                  </a:extLst>
                </a:gridCol>
                <a:gridCol w="1441443">
                  <a:extLst>
                    <a:ext uri="{9D8B030D-6E8A-4147-A177-3AD203B41FA5}">
                      <a16:colId xmlns:a16="http://schemas.microsoft.com/office/drawing/2014/main" val="3327934956"/>
                    </a:ext>
                  </a:extLst>
                </a:gridCol>
              </a:tblGrid>
              <a:tr h="217774"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u="none" strike="noStrike" dirty="0">
                          <a:effectLst/>
                        </a:rPr>
                        <a:t>CaseID</a:t>
                      </a:r>
                      <a:endParaRPr lang="en-A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200" u="none" strike="noStrike" dirty="0">
                          <a:effectLst/>
                        </a:rPr>
                        <a:t>BL_PR</a:t>
                      </a:r>
                      <a:endParaRPr lang="en-A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53136144"/>
                  </a:ext>
                </a:extLst>
              </a:tr>
              <a:tr h="260694"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u="none" strike="noStrike" dirty="0">
                          <a:effectLst/>
                        </a:rPr>
                        <a:t>1</a:t>
                      </a:r>
                      <a:endParaRPr lang="en-A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200" u="none" strike="noStrike" dirty="0">
                          <a:effectLst/>
                        </a:rPr>
                        <a:t>3*10.0</a:t>
                      </a:r>
                      <a:endParaRPr lang="en-A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5802944"/>
                  </a:ext>
                </a:extLst>
              </a:tr>
              <a:tr h="260694"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u="none" strike="noStrike" dirty="0">
                          <a:effectLst/>
                        </a:rPr>
                        <a:t>2</a:t>
                      </a:r>
                      <a:endParaRPr lang="en-A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200" u="none" strike="noStrike" dirty="0">
                          <a:effectLst/>
                        </a:rPr>
                        <a:t>1*8.99;2*12.5;3*12.0</a:t>
                      </a:r>
                      <a:endParaRPr lang="en-A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94624676"/>
                  </a:ext>
                </a:extLst>
              </a:tr>
            </a:tbl>
          </a:graphicData>
        </a:graphic>
      </p:graphicFrame>
      <p:sp>
        <p:nvSpPr>
          <p:cNvPr id="12" name="Arrow: Down 11">
            <a:extLst>
              <a:ext uri="{FF2B5EF4-FFF2-40B4-BE49-F238E27FC236}">
                <a16:creationId xmlns:a16="http://schemas.microsoft.com/office/drawing/2014/main" id="{AB24436E-EE3F-4D93-B968-D9D0C025BC45}"/>
              </a:ext>
            </a:extLst>
          </p:cNvPr>
          <p:cNvSpPr/>
          <p:nvPr/>
        </p:nvSpPr>
        <p:spPr>
          <a:xfrm rot="16200000">
            <a:off x="8042331" y="5044159"/>
            <a:ext cx="285226" cy="36911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BE970147-085C-4AA4-81EF-91004C3D99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1113084"/>
              </p:ext>
            </p:extLst>
          </p:nvPr>
        </p:nvGraphicFramePr>
        <p:xfrm>
          <a:off x="8518591" y="4859135"/>
          <a:ext cx="2438400" cy="7696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1843879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5288661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77099757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785926816"/>
                    </a:ext>
                  </a:extLst>
                </a:gridCol>
              </a:tblGrid>
              <a:tr h="184791">
                <a:tc>
                  <a:txBody>
                    <a:bodyPr/>
                    <a:lstStyle/>
                    <a:p>
                      <a:pPr algn="l" fontAlgn="b"/>
                      <a:endParaRPr lang="en-A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200" u="none" strike="noStrike">
                          <a:effectLst/>
                        </a:rPr>
                        <a:t>Gizmo</a:t>
                      </a:r>
                      <a:endParaRPr lang="en-A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200" u="none" strike="noStrike">
                          <a:effectLst/>
                        </a:rPr>
                        <a:t>Gadget</a:t>
                      </a:r>
                      <a:endParaRPr lang="en-A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200" u="none" strike="noStrike">
                          <a:effectLst/>
                        </a:rPr>
                        <a:t>Widget</a:t>
                      </a:r>
                      <a:endParaRPr lang="en-A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62557865"/>
                  </a:ext>
                </a:extLst>
              </a:tr>
              <a:tr h="184791">
                <a:tc>
                  <a:txBody>
                    <a:bodyPr/>
                    <a:lstStyle/>
                    <a:p>
                      <a:pPr algn="l" fontAlgn="b"/>
                      <a:r>
                        <a:rPr lang="en-AU" sz="1200" u="none" strike="noStrike" dirty="0">
                          <a:effectLst/>
                        </a:rPr>
                        <a:t>Base</a:t>
                      </a:r>
                      <a:endParaRPr lang="en-A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200" u="none" strike="noStrike" dirty="0">
                          <a:effectLst/>
                        </a:rPr>
                        <a:t>1</a:t>
                      </a:r>
                      <a:endParaRPr lang="en-A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200" u="none" strike="noStrike">
                          <a:effectLst/>
                        </a:rPr>
                        <a:t>1</a:t>
                      </a:r>
                      <a:endParaRPr lang="en-A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200" b="1" u="none" strike="noStrike" dirty="0">
                          <a:effectLst/>
                        </a:rPr>
                        <a:t>2</a:t>
                      </a:r>
                      <a:endParaRPr lang="en-A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47482143"/>
                  </a:ext>
                </a:extLst>
              </a:tr>
              <a:tr h="184791">
                <a:tc>
                  <a:txBody>
                    <a:bodyPr/>
                    <a:lstStyle/>
                    <a:p>
                      <a:pPr algn="l" fontAlgn="b"/>
                      <a:r>
                        <a:rPr lang="en-AU" sz="1200" u="none" strike="noStrike" dirty="0">
                          <a:effectLst/>
                        </a:rPr>
                        <a:t>Sum</a:t>
                      </a:r>
                      <a:endParaRPr lang="en-A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200" u="none" strike="noStrike" dirty="0">
                          <a:effectLst/>
                        </a:rPr>
                        <a:t>8.99</a:t>
                      </a:r>
                      <a:endParaRPr lang="en-A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200" u="none" strike="noStrike">
                          <a:effectLst/>
                        </a:rPr>
                        <a:t>12.5</a:t>
                      </a:r>
                      <a:endParaRPr lang="en-A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200" b="1" u="none" strike="noStrike" dirty="0">
                          <a:effectLst/>
                        </a:rPr>
                        <a:t>22</a:t>
                      </a:r>
                      <a:endParaRPr lang="en-A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84232635"/>
                  </a:ext>
                </a:extLst>
              </a:tr>
              <a:tr h="184791">
                <a:tc>
                  <a:txBody>
                    <a:bodyPr/>
                    <a:lstStyle/>
                    <a:p>
                      <a:pPr algn="l" fontAlgn="b"/>
                      <a:r>
                        <a:rPr lang="en-AU" sz="1200" u="none" strike="noStrike">
                          <a:effectLst/>
                        </a:rPr>
                        <a:t>Avg</a:t>
                      </a:r>
                      <a:endParaRPr lang="en-A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200" u="none" strike="noStrike" dirty="0">
                          <a:effectLst/>
                        </a:rPr>
                        <a:t>8.99</a:t>
                      </a:r>
                      <a:endParaRPr lang="en-A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200" u="none" strike="noStrike" dirty="0">
                          <a:effectLst/>
                        </a:rPr>
                        <a:t>12.5</a:t>
                      </a:r>
                      <a:endParaRPr lang="en-A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  <a:endParaRPr lang="en-A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56573069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1E08E555-AA45-4AD0-A2AB-FA21D3F60838}"/>
              </a:ext>
            </a:extLst>
          </p:cNvPr>
          <p:cNvSpPr txBox="1"/>
          <p:nvPr/>
        </p:nvSpPr>
        <p:spPr>
          <a:xfrm>
            <a:off x="2560141" y="4489803"/>
            <a:ext cx="824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Source</a:t>
            </a:r>
            <a:endParaRPr lang="en-AU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D385D47-81A8-42ED-86DF-9CE4C83F5536}"/>
              </a:ext>
            </a:extLst>
          </p:cNvPr>
          <p:cNvSpPr txBox="1"/>
          <p:nvPr/>
        </p:nvSpPr>
        <p:spPr>
          <a:xfrm>
            <a:off x="5826077" y="4492684"/>
            <a:ext cx="2176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As Coded Increments</a:t>
            </a:r>
            <a:endParaRPr lang="en-AU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7E6DC6D-5DA4-44D0-86C2-2EB233FC6EBD}"/>
              </a:ext>
            </a:extLst>
          </p:cNvPr>
          <p:cNvSpPr txBox="1"/>
          <p:nvPr/>
        </p:nvSpPr>
        <p:spPr>
          <a:xfrm>
            <a:off x="9212017" y="4492684"/>
            <a:ext cx="989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Crosstab</a:t>
            </a:r>
            <a:endParaRPr lang="en-AU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5C696EE-14FD-4B12-B3F4-4FA2943FD4C9}"/>
              </a:ext>
            </a:extLst>
          </p:cNvPr>
          <p:cNvSpPr txBox="1"/>
          <p:nvPr/>
        </p:nvSpPr>
        <p:spPr>
          <a:xfrm>
            <a:off x="10025335" y="5624856"/>
            <a:ext cx="1080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22/2 = 11</a:t>
            </a:r>
            <a:endParaRPr lang="en-AU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1BC0FAB-4ABA-4242-BDF3-309EA08C8716}"/>
              </a:ext>
            </a:extLst>
          </p:cNvPr>
          <p:cNvSpPr/>
          <p:nvPr/>
        </p:nvSpPr>
        <p:spPr>
          <a:xfrm>
            <a:off x="6320754" y="5114983"/>
            <a:ext cx="706998" cy="256346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F323CA7-3F5C-40F3-AF8C-6A63E526F215}"/>
              </a:ext>
            </a:extLst>
          </p:cNvPr>
          <p:cNvSpPr/>
          <p:nvPr/>
        </p:nvSpPr>
        <p:spPr>
          <a:xfrm>
            <a:off x="4098272" y="5086102"/>
            <a:ext cx="401300" cy="285227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1334EB55-CBA6-4167-A742-BD82BF16B55F}"/>
              </a:ext>
            </a:extLst>
          </p:cNvPr>
          <p:cNvSpPr/>
          <p:nvPr/>
        </p:nvSpPr>
        <p:spPr>
          <a:xfrm>
            <a:off x="2384027" y="4854882"/>
            <a:ext cx="271604" cy="226967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ED754CB-E0E6-4994-9E60-DE9AE816FCA3}"/>
              </a:ext>
            </a:extLst>
          </p:cNvPr>
          <p:cNvSpPr txBox="1"/>
          <p:nvPr/>
        </p:nvSpPr>
        <p:spPr>
          <a:xfrm>
            <a:off x="10391301" y="1333661"/>
            <a:ext cx="862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Widget</a:t>
            </a:r>
            <a:endParaRPr lang="en-AU" i="1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36B9354-6BF4-4853-AEB0-139192167FE1}"/>
              </a:ext>
            </a:extLst>
          </p:cNvPr>
          <p:cNvSpPr txBox="1"/>
          <p:nvPr/>
        </p:nvSpPr>
        <p:spPr>
          <a:xfrm>
            <a:off x="11253132" y="1959054"/>
            <a:ext cx="82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$10.00</a:t>
            </a:r>
            <a:endParaRPr lang="en-AU" i="1" dirty="0"/>
          </a:p>
        </p:txBody>
      </p:sp>
    </p:spTree>
    <p:extLst>
      <p:ext uri="{BB962C8B-B14F-4D97-AF65-F5344CB8AC3E}">
        <p14:creationId xmlns:p14="http://schemas.microsoft.com/office/powerpoint/2010/main" val="30204321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0A056A-25B7-44AF-9BB4-92FE6DBC8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1404"/>
            <a:ext cx="10515600" cy="473381"/>
          </a:xfrm>
        </p:spPr>
        <p:txBody>
          <a:bodyPr>
            <a:normAutofit fontScale="90000"/>
          </a:bodyPr>
          <a:lstStyle/>
          <a:p>
            <a:r>
              <a:rPr lang="en-US" dirty="0"/>
              <a:t>Representing the Data as Coded Increments</a:t>
            </a:r>
            <a:endParaRPr lang="en-A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33579F-C69A-42E4-85CC-CD6CFA40BD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7850" y="3732154"/>
            <a:ext cx="4608362" cy="285671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316D0F-5B0A-4C6A-B683-8F079EFE71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327" y="1527350"/>
            <a:ext cx="11050767" cy="1935206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C597AD4-B9A1-49AF-A173-01A44EF104D9}"/>
              </a:ext>
            </a:extLst>
          </p:cNvPr>
          <p:cNvCxnSpPr>
            <a:cxnSpLocks/>
          </p:cNvCxnSpPr>
          <p:nvPr/>
        </p:nvCxnSpPr>
        <p:spPr>
          <a:xfrm>
            <a:off x="3036815" y="1879134"/>
            <a:ext cx="1770077" cy="21895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81C458C-A1DF-4382-9982-29DC96C7FF0F}"/>
              </a:ext>
            </a:extLst>
          </p:cNvPr>
          <p:cNvCxnSpPr>
            <a:cxnSpLocks/>
          </p:cNvCxnSpPr>
          <p:nvPr/>
        </p:nvCxnSpPr>
        <p:spPr>
          <a:xfrm>
            <a:off x="2843868" y="3145872"/>
            <a:ext cx="2181138" cy="9227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DC00C01-631F-43EB-B3AD-3434B72626F8}"/>
              </a:ext>
            </a:extLst>
          </p:cNvPr>
          <p:cNvCxnSpPr/>
          <p:nvPr/>
        </p:nvCxnSpPr>
        <p:spPr>
          <a:xfrm>
            <a:off x="7743039" y="3145872"/>
            <a:ext cx="293614" cy="9227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BA9A02F-7E0E-4089-8174-8C03ECF8795E}"/>
              </a:ext>
            </a:extLst>
          </p:cNvPr>
          <p:cNvCxnSpPr>
            <a:cxnSpLocks/>
          </p:cNvCxnSpPr>
          <p:nvPr/>
        </p:nvCxnSpPr>
        <p:spPr>
          <a:xfrm flipH="1">
            <a:off x="8095377" y="3145872"/>
            <a:ext cx="419449" cy="9227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E197BD1C-F0D4-419A-8B43-C72C0D55FC13}"/>
              </a:ext>
            </a:extLst>
          </p:cNvPr>
          <p:cNvSpPr txBox="1"/>
          <p:nvPr/>
        </p:nvSpPr>
        <p:spPr>
          <a:xfrm>
            <a:off x="434121" y="3906182"/>
            <a:ext cx="2697854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DayOfMonth</a:t>
            </a:r>
            <a:endParaRPr lang="en-US" sz="1400" dirty="0"/>
          </a:p>
          <a:p>
            <a:r>
              <a:rPr lang="en-US" sz="1400" dirty="0"/>
              <a:t>     </a:t>
            </a:r>
            <a:r>
              <a:rPr lang="en-US" sz="1400" dirty="0" err="1"/>
              <a:t>MonthOfYear</a:t>
            </a:r>
            <a:endParaRPr lang="en-US" sz="1400" dirty="0"/>
          </a:p>
          <a:p>
            <a:r>
              <a:rPr lang="en-US" sz="1400" dirty="0"/>
              <a:t>                        Year</a:t>
            </a:r>
          </a:p>
          <a:p>
            <a:r>
              <a:rPr lang="en-US" sz="1400" dirty="0"/>
              <a:t>                            </a:t>
            </a:r>
            <a:r>
              <a:rPr lang="en-US" sz="1400" dirty="0" err="1"/>
              <a:t>HourOfDay</a:t>
            </a:r>
            <a:endParaRPr lang="en-US" sz="1400" dirty="0"/>
          </a:p>
          <a:p>
            <a:r>
              <a:rPr lang="en-US" sz="1400" dirty="0"/>
              <a:t>                                    </a:t>
            </a:r>
            <a:r>
              <a:rPr lang="en-US" sz="1400" dirty="0" err="1"/>
              <a:t>MinuteOfHour</a:t>
            </a:r>
            <a:endParaRPr lang="en-AU" sz="1400" dirty="0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424141A-6F8A-4C82-8D75-3F1F03A7AF85}"/>
              </a:ext>
            </a:extLst>
          </p:cNvPr>
          <p:cNvCxnSpPr>
            <a:cxnSpLocks/>
          </p:cNvCxnSpPr>
          <p:nvPr/>
        </p:nvCxnSpPr>
        <p:spPr>
          <a:xfrm flipH="1">
            <a:off x="1224794" y="3462556"/>
            <a:ext cx="361113" cy="4436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109A1924-4484-4618-A214-3E9A9E061785}"/>
              </a:ext>
            </a:extLst>
          </p:cNvPr>
          <p:cNvCxnSpPr>
            <a:cxnSpLocks/>
          </p:cNvCxnSpPr>
          <p:nvPr/>
        </p:nvCxnSpPr>
        <p:spPr>
          <a:xfrm flipH="1">
            <a:off x="1560352" y="3462556"/>
            <a:ext cx="222696" cy="7571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7DA16EAB-2F1A-4341-B608-A27B42384639}"/>
              </a:ext>
            </a:extLst>
          </p:cNvPr>
          <p:cNvCxnSpPr>
            <a:cxnSpLocks/>
          </p:cNvCxnSpPr>
          <p:nvPr/>
        </p:nvCxnSpPr>
        <p:spPr>
          <a:xfrm flipH="1">
            <a:off x="1783049" y="3462556"/>
            <a:ext cx="247087" cy="9332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BF560D33-8263-489C-8652-B471C13E593F}"/>
              </a:ext>
            </a:extLst>
          </p:cNvPr>
          <p:cNvCxnSpPr>
            <a:cxnSpLocks/>
          </p:cNvCxnSpPr>
          <p:nvPr/>
        </p:nvCxnSpPr>
        <p:spPr>
          <a:xfrm flipH="1">
            <a:off x="2088860" y="3462556"/>
            <a:ext cx="228793" cy="11513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ED885D47-8279-48AC-8DEF-7BBD54BE0455}"/>
              </a:ext>
            </a:extLst>
          </p:cNvPr>
          <p:cNvCxnSpPr>
            <a:cxnSpLocks/>
          </p:cNvCxnSpPr>
          <p:nvPr/>
        </p:nvCxnSpPr>
        <p:spPr>
          <a:xfrm>
            <a:off x="2533475" y="3462556"/>
            <a:ext cx="0" cy="13611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4714E520-C3FB-418D-A711-9DE647C6F75D}"/>
              </a:ext>
            </a:extLst>
          </p:cNvPr>
          <p:cNvSpPr txBox="1"/>
          <p:nvPr/>
        </p:nvSpPr>
        <p:spPr>
          <a:xfrm>
            <a:off x="8514826" y="4881649"/>
            <a:ext cx="35945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Economical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Safe – no risk of associating the wrong increment in table specs</a:t>
            </a:r>
            <a:endParaRPr lang="en-AU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316BE38-7F85-4918-9A16-618B4ABC6130}"/>
              </a:ext>
            </a:extLst>
          </p:cNvPr>
          <p:cNvSpPr txBox="1"/>
          <p:nvPr/>
        </p:nvSpPr>
        <p:spPr>
          <a:xfrm>
            <a:off x="838200" y="798462"/>
            <a:ext cx="59681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Assign a unique code and a net code to each column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Read the file, writing column code*cell value for each cell</a:t>
            </a:r>
            <a:endParaRPr lang="en-AU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4C213D9-D3AB-4A98-80CF-6C62D5110E0B}"/>
              </a:ext>
            </a:extLst>
          </p:cNvPr>
          <p:cNvSpPr txBox="1"/>
          <p:nvPr/>
        </p:nvSpPr>
        <p:spPr>
          <a:xfrm>
            <a:off x="82609" y="5057571"/>
            <a:ext cx="228928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And from the timestamp:</a:t>
            </a:r>
          </a:p>
          <a:p>
            <a:r>
              <a:rPr lang="en-US" sz="1600" dirty="0"/>
              <a:t>    Hour (77,000 codes)</a:t>
            </a:r>
          </a:p>
          <a:p>
            <a:r>
              <a:rPr lang="en-US" sz="1600" dirty="0"/>
              <a:t>    Day (3,200 codes)</a:t>
            </a:r>
          </a:p>
          <a:p>
            <a:r>
              <a:rPr lang="en-US" sz="1600" dirty="0"/>
              <a:t>    Week (460 codes)</a:t>
            </a:r>
          </a:p>
          <a:p>
            <a:r>
              <a:rPr lang="en-US" sz="1600" dirty="0"/>
              <a:t>    Month (108 codes)</a:t>
            </a:r>
          </a:p>
          <a:p>
            <a:r>
              <a:rPr lang="en-US" sz="1600" dirty="0"/>
              <a:t>    Quarter (37 codes)</a:t>
            </a:r>
            <a:endParaRPr lang="en-AU" sz="1600" dirty="0"/>
          </a:p>
        </p:txBody>
      </p:sp>
    </p:spTree>
    <p:extLst>
      <p:ext uri="{BB962C8B-B14F-4D97-AF65-F5344CB8AC3E}">
        <p14:creationId xmlns:p14="http://schemas.microsoft.com/office/powerpoint/2010/main" val="22367211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CF937-A9ED-4CA3-BC2F-305E1383C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32497"/>
          </a:xfrm>
        </p:spPr>
        <p:txBody>
          <a:bodyPr>
            <a:normAutofit fontScale="90000"/>
          </a:bodyPr>
          <a:lstStyle/>
          <a:p>
            <a:r>
              <a:rPr lang="en-US" dirty="0"/>
              <a:t>Call the Crosstab API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46C604-0923-4207-BA1B-8FCDF34BEA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64231"/>
            <a:ext cx="10515600" cy="43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With formatted case data in hand, I can call the crosstab service API for generating a table from any supporting platform as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		</a:t>
            </a:r>
            <a:r>
              <a:rPr lang="en-US" sz="2400" dirty="0" err="1"/>
              <a:t>GenTab</a:t>
            </a:r>
            <a:r>
              <a:rPr lang="en-US" sz="2400" dirty="0"/>
              <a:t>(name, top variable, side variable, filter)</a:t>
            </a:r>
            <a:br>
              <a:rPr lang="en-US" sz="2400" dirty="0"/>
            </a:br>
            <a:endParaRPr lang="en-US" sz="2400" dirty="0"/>
          </a:p>
          <a:p>
            <a:r>
              <a:rPr lang="en-US" dirty="0"/>
              <a:t>For a table of Demand by Type by Hour of Day for 2016/2020 the arguments are</a:t>
            </a:r>
            <a:br>
              <a:rPr lang="en-US" dirty="0"/>
            </a:br>
            <a:br>
              <a:rPr lang="en-US" dirty="0"/>
            </a:br>
            <a:r>
              <a:rPr lang="en-US" dirty="0"/>
              <a:t>	</a:t>
            </a:r>
            <a:r>
              <a:rPr lang="en-US" sz="2400" dirty="0" err="1"/>
              <a:t>GenTab</a:t>
            </a:r>
            <a:r>
              <a:rPr lang="en-US" sz="2400" dirty="0"/>
              <a:t>(“</a:t>
            </a:r>
            <a:r>
              <a:rPr lang="en-US" sz="2400" dirty="0" err="1"/>
              <a:t>DuckCurve</a:t>
            </a:r>
            <a:r>
              <a:rPr lang="en-US" sz="2400" dirty="0"/>
              <a:t>”, “</a:t>
            </a:r>
            <a:r>
              <a:rPr lang="en-US" sz="2400" dirty="0" err="1"/>
              <a:t>HourOfDay</a:t>
            </a:r>
            <a:r>
              <a:rPr lang="en-US" sz="2400" dirty="0"/>
              <a:t>”, “</a:t>
            </a:r>
            <a:r>
              <a:rPr lang="en-US" sz="2400" dirty="0" err="1"/>
              <a:t>NetGen</a:t>
            </a:r>
            <a:r>
              <a:rPr lang="en-US" sz="2400" dirty="0"/>
              <a:t>”, “Year(2016/2020”)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dirty="0"/>
              <a:t>Then display as proportions (</a:t>
            </a:r>
            <a:r>
              <a:rPr lang="en-AU" dirty="0" err="1"/>
              <a:t>col%s</a:t>
            </a:r>
            <a:r>
              <a:rPr lang="en-AU" dirty="0"/>
              <a:t> with no % sign and no *100) to get the averages as </a:t>
            </a:r>
          </a:p>
          <a:p>
            <a:pPr marL="1828800" lvl="4" indent="0">
              <a:buNone/>
            </a:pPr>
            <a:r>
              <a:rPr lang="en-AU" sz="2200" dirty="0"/>
              <a:t>                </a:t>
            </a:r>
            <a:r>
              <a:rPr lang="en-AU" sz="2600" dirty="0"/>
              <a:t>sum of readings/base as number of readings</a:t>
            </a: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11425381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C974C09-7D9F-4C96-ADF1-BAC4119E2A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7950"/>
            <a:ext cx="12192000" cy="64700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64D5B08-3D3E-49F2-B1CD-EAD140B92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2637"/>
            <a:ext cx="4966982" cy="407585"/>
          </a:xfrm>
        </p:spPr>
        <p:txBody>
          <a:bodyPr>
            <a:noAutofit/>
          </a:bodyPr>
          <a:lstStyle/>
          <a:p>
            <a:pPr algn="ctr"/>
            <a:r>
              <a:rPr lang="en-US" sz="3200" dirty="0"/>
              <a:t>Duck Curve Table and Chart</a:t>
            </a:r>
            <a:endParaRPr lang="en-AU" sz="3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447BBE-FFF3-46E0-805A-C4A6A38EB990}"/>
              </a:ext>
            </a:extLst>
          </p:cNvPr>
          <p:cNvSpPr txBox="1"/>
          <p:nvPr/>
        </p:nvSpPr>
        <p:spPr>
          <a:xfrm>
            <a:off x="3841935" y="1753385"/>
            <a:ext cx="4429611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Send these arguments to the C++ </a:t>
            </a:r>
            <a:r>
              <a:rPr lang="en-US" dirty="0" err="1"/>
              <a:t>GenTab</a:t>
            </a:r>
            <a:r>
              <a:rPr lang="en-US" dirty="0"/>
              <a:t> API</a:t>
            </a:r>
            <a:endParaRPr lang="en-A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62A4026-3582-4366-A4D9-98ADC73B1F6F}"/>
              </a:ext>
            </a:extLst>
          </p:cNvPr>
          <p:cNvSpPr txBox="1"/>
          <p:nvPr/>
        </p:nvSpPr>
        <p:spPr>
          <a:xfrm>
            <a:off x="6992225" y="910775"/>
            <a:ext cx="476822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C# GUI for calling TSAPI, Carbon, other services</a:t>
            </a:r>
            <a:endParaRPr lang="en-A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F1BA87-8AB9-4F7B-99F8-1D63D90AC937}"/>
              </a:ext>
            </a:extLst>
          </p:cNvPr>
          <p:cNvSpPr txBox="1"/>
          <p:nvPr/>
        </p:nvSpPr>
        <p:spPr>
          <a:xfrm>
            <a:off x="4496501" y="2508531"/>
            <a:ext cx="7197752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Excel-compatible spreadsheet as the work surface for display and chart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494841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B2AF3C9-CC00-43C9-B9FD-8121CDD2C2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96616"/>
            <a:ext cx="12192000" cy="570076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60F8CBE-371F-42E9-B8D5-4F34D2B32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253" y="155401"/>
            <a:ext cx="10515600" cy="506546"/>
          </a:xfrm>
        </p:spPr>
        <p:txBody>
          <a:bodyPr>
            <a:normAutofit fontScale="90000"/>
          </a:bodyPr>
          <a:lstStyle/>
          <a:p>
            <a:r>
              <a:rPr lang="en-US" dirty="0"/>
              <a:t>Daily Wind – Interactive Excel Workbook</a:t>
            </a:r>
            <a:endParaRPr lang="en-A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7B40D54-BB23-4368-AEDB-E43A901F9FF7}"/>
              </a:ext>
            </a:extLst>
          </p:cNvPr>
          <p:cNvSpPr txBox="1"/>
          <p:nvPr/>
        </p:nvSpPr>
        <p:spPr>
          <a:xfrm>
            <a:off x="8003097" y="2432807"/>
            <a:ext cx="4093828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User can edit an API element and Run to instruct the service to execute the change</a:t>
            </a:r>
            <a:endParaRPr lang="en-AU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CA7506B-2EB4-418F-94FC-98C1F1242696}"/>
              </a:ext>
            </a:extLst>
          </p:cNvPr>
          <p:cNvSpPr/>
          <p:nvPr/>
        </p:nvSpPr>
        <p:spPr>
          <a:xfrm>
            <a:off x="4270195" y="1796357"/>
            <a:ext cx="3265715" cy="1401093"/>
          </a:xfrm>
          <a:custGeom>
            <a:avLst/>
            <a:gdLst>
              <a:gd name="connsiteX0" fmla="*/ 3377682 w 3394059"/>
              <a:gd name="connsiteY0" fmla="*/ 0 h 1466408"/>
              <a:gd name="connsiteX1" fmla="*/ 2883159 w 3394059"/>
              <a:gd name="connsiteY1" fmla="*/ 1287625 h 1466408"/>
              <a:gd name="connsiteX2" fmla="*/ 0 w 3394059"/>
              <a:gd name="connsiteY2" fmla="*/ 1455576 h 1466408"/>
              <a:gd name="connsiteX3" fmla="*/ 0 w 3394059"/>
              <a:gd name="connsiteY3" fmla="*/ 1455576 h 1466408"/>
              <a:gd name="connsiteX4" fmla="*/ 37323 w 3394059"/>
              <a:gd name="connsiteY4" fmla="*/ 1464906 h 1466408"/>
              <a:gd name="connsiteX5" fmla="*/ 37323 w 3394059"/>
              <a:gd name="connsiteY5" fmla="*/ 1464906 h 1466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94059" h="1466408">
                <a:moveTo>
                  <a:pt x="3377682" y="0"/>
                </a:moveTo>
                <a:cubicBezTo>
                  <a:pt x="3411894" y="522514"/>
                  <a:pt x="3446106" y="1045029"/>
                  <a:pt x="2883159" y="1287625"/>
                </a:cubicBezTo>
                <a:cubicBezTo>
                  <a:pt x="2320212" y="1530221"/>
                  <a:pt x="0" y="1455576"/>
                  <a:pt x="0" y="1455576"/>
                </a:cubicBezTo>
                <a:lnTo>
                  <a:pt x="0" y="1455576"/>
                </a:lnTo>
                <a:lnTo>
                  <a:pt x="37323" y="1464906"/>
                </a:lnTo>
                <a:lnTo>
                  <a:pt x="37323" y="1464906"/>
                </a:lnTo>
              </a:path>
            </a:pathLst>
          </a:custGeom>
          <a:noFill/>
          <a:ln w="44450">
            <a:solidFill>
              <a:schemeClr val="accent1">
                <a:shade val="50000"/>
                <a:alpha val="88000"/>
              </a:schemeClr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740019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86658-6B27-4C63-B2F3-A9E45B07F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877961" cy="591117"/>
          </a:xfrm>
        </p:spPr>
        <p:txBody>
          <a:bodyPr>
            <a:normAutofit fontScale="90000"/>
          </a:bodyPr>
          <a:lstStyle/>
          <a:p>
            <a:r>
              <a:rPr lang="en-US" dirty="0"/>
              <a:t>Pre-aggregates as Coded Increments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7B8232-0466-46D5-A79E-FC67E20571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84402" y="1363874"/>
            <a:ext cx="8213764" cy="1374112"/>
          </a:xfrm>
        </p:spPr>
        <p:txBody>
          <a:bodyPr>
            <a:normAutofit fontScale="77500" lnSpcReduction="20000"/>
          </a:bodyPr>
          <a:lstStyle/>
          <a:p>
            <a:r>
              <a:rPr lang="en-AU" dirty="0">
                <a:solidFill>
                  <a:srgbClr val="272338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The second conference theme is </a:t>
            </a:r>
            <a:r>
              <a:rPr lang="en-AU" sz="2800" i="1" dirty="0">
                <a:solidFill>
                  <a:srgbClr val="272338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using non-survey data to </a:t>
            </a:r>
            <a:r>
              <a:rPr lang="en-AU" sz="2800" i="1" u="sng" dirty="0">
                <a:solidFill>
                  <a:srgbClr val="272338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contextualise</a:t>
            </a:r>
            <a:r>
              <a:rPr lang="en-AU" sz="2800" i="1" dirty="0">
                <a:solidFill>
                  <a:srgbClr val="272338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the information captured in surveys</a:t>
            </a:r>
            <a:endParaRPr lang="en-US" sz="2800" i="1" dirty="0">
              <a:solidFill>
                <a:srgbClr val="272338"/>
              </a:solidFill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900" i="1" dirty="0">
              <a:cs typeface="Arial" panose="020B0604020202020204" pitchFamily="34" charset="0"/>
            </a:endParaRPr>
          </a:p>
          <a:p>
            <a:r>
              <a:rPr lang="en-US" dirty="0"/>
              <a:t>What to do with things like media weight as Gross Rating Points or warehouse withdrawals supplied as weekly aggregates?</a:t>
            </a:r>
            <a:endParaRPr lang="en-AU" dirty="0">
              <a:cs typeface="Arial" panose="020B0604020202020204" pitchFamily="34" charset="0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DBD129ED-B836-4706-AF44-8A6C6AF6FD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9488650"/>
              </p:ext>
            </p:extLst>
          </p:nvPr>
        </p:nvGraphicFramePr>
        <p:xfrm>
          <a:off x="2789330" y="3251123"/>
          <a:ext cx="6203911" cy="6686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75853">
                  <a:extLst>
                    <a:ext uri="{9D8B030D-6E8A-4147-A177-3AD203B41FA5}">
                      <a16:colId xmlns:a16="http://schemas.microsoft.com/office/drawing/2014/main" val="1347884636"/>
                    </a:ext>
                  </a:extLst>
                </a:gridCol>
                <a:gridCol w="821343">
                  <a:extLst>
                    <a:ext uri="{9D8B030D-6E8A-4147-A177-3AD203B41FA5}">
                      <a16:colId xmlns:a16="http://schemas.microsoft.com/office/drawing/2014/main" val="1800865456"/>
                    </a:ext>
                  </a:extLst>
                </a:gridCol>
                <a:gridCol w="821343">
                  <a:extLst>
                    <a:ext uri="{9D8B030D-6E8A-4147-A177-3AD203B41FA5}">
                      <a16:colId xmlns:a16="http://schemas.microsoft.com/office/drawing/2014/main" val="3998644864"/>
                    </a:ext>
                  </a:extLst>
                </a:gridCol>
                <a:gridCol w="821343">
                  <a:extLst>
                    <a:ext uri="{9D8B030D-6E8A-4147-A177-3AD203B41FA5}">
                      <a16:colId xmlns:a16="http://schemas.microsoft.com/office/drawing/2014/main" val="2936449280"/>
                    </a:ext>
                  </a:extLst>
                </a:gridCol>
                <a:gridCol w="821343">
                  <a:extLst>
                    <a:ext uri="{9D8B030D-6E8A-4147-A177-3AD203B41FA5}">
                      <a16:colId xmlns:a16="http://schemas.microsoft.com/office/drawing/2014/main" val="866097481"/>
                    </a:ext>
                  </a:extLst>
                </a:gridCol>
                <a:gridCol w="821343">
                  <a:extLst>
                    <a:ext uri="{9D8B030D-6E8A-4147-A177-3AD203B41FA5}">
                      <a16:colId xmlns:a16="http://schemas.microsoft.com/office/drawing/2014/main" val="2535056340"/>
                    </a:ext>
                  </a:extLst>
                </a:gridCol>
                <a:gridCol w="821343">
                  <a:extLst>
                    <a:ext uri="{9D8B030D-6E8A-4147-A177-3AD203B41FA5}">
                      <a16:colId xmlns:a16="http://schemas.microsoft.com/office/drawing/2014/main" val="1239900841"/>
                    </a:ext>
                  </a:extLst>
                </a:gridCol>
              </a:tblGrid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AU" sz="1400" u="none" strike="noStrike" dirty="0">
                          <a:effectLst/>
                        </a:rPr>
                        <a:t>Week</a:t>
                      </a:r>
                      <a:endParaRPr lang="en-AU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400" u="none" strike="noStrike">
                          <a:effectLst/>
                        </a:rPr>
                        <a:t> 1-Jan-01 </a:t>
                      </a:r>
                      <a:endParaRPr lang="en-AU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400" u="none" strike="noStrike">
                          <a:effectLst/>
                        </a:rPr>
                        <a:t> 8-Jan-01 </a:t>
                      </a:r>
                      <a:endParaRPr lang="en-AU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400" u="none" strike="noStrike">
                          <a:effectLst/>
                        </a:rPr>
                        <a:t> 15-Jan-01 </a:t>
                      </a:r>
                      <a:endParaRPr lang="en-AU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400" u="none" strike="noStrike">
                          <a:effectLst/>
                        </a:rPr>
                        <a:t> 22-Jan-01 </a:t>
                      </a:r>
                      <a:endParaRPr lang="en-AU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400" u="none" strike="noStrike">
                          <a:effectLst/>
                        </a:rPr>
                        <a:t> 29-Jan-01 </a:t>
                      </a:r>
                      <a:endParaRPr lang="en-AU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400" u="none" strike="noStrike">
                          <a:effectLst/>
                        </a:rPr>
                        <a:t> 5-Feb-01 </a:t>
                      </a:r>
                      <a:endParaRPr lang="en-AU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06889333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AU" sz="1400" u="none" strike="noStrike" dirty="0">
                          <a:effectLst/>
                        </a:rPr>
                        <a:t>Execution1</a:t>
                      </a:r>
                      <a:endParaRPr lang="en-AU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400" u="none" strike="noStrike">
                          <a:effectLst/>
                        </a:rPr>
                        <a:t>62.5</a:t>
                      </a:r>
                      <a:endParaRPr lang="en-AU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400" u="none" strike="noStrike">
                          <a:effectLst/>
                        </a:rPr>
                        <a:t>62.5</a:t>
                      </a:r>
                      <a:endParaRPr lang="en-AU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400" u="none" strike="noStrike">
                          <a:effectLst/>
                        </a:rPr>
                        <a:t>90</a:t>
                      </a:r>
                      <a:endParaRPr lang="en-AU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400" u="none" strike="noStrike">
                          <a:effectLst/>
                        </a:rPr>
                        <a:t>90</a:t>
                      </a:r>
                      <a:endParaRPr lang="en-AU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400" u="none" strike="noStrike">
                          <a:effectLst/>
                        </a:rPr>
                        <a:t>90</a:t>
                      </a:r>
                      <a:endParaRPr lang="en-AU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400" u="none" strike="noStrike">
                          <a:effectLst/>
                        </a:rPr>
                        <a:t>90</a:t>
                      </a:r>
                      <a:endParaRPr lang="en-AU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97081577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AU" sz="1400" u="none" strike="noStrike" dirty="0">
                          <a:effectLst/>
                        </a:rPr>
                        <a:t>Execution2</a:t>
                      </a:r>
                      <a:endParaRPr lang="en-AU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400" u="none" strike="noStrike" dirty="0">
                          <a:effectLst/>
                        </a:rPr>
                        <a:t>105</a:t>
                      </a:r>
                      <a:endParaRPr lang="en-AU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400" u="none" strike="noStrike" dirty="0">
                          <a:effectLst/>
                        </a:rPr>
                        <a:t>105</a:t>
                      </a:r>
                      <a:endParaRPr lang="en-AU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400" u="none" strike="noStrike" dirty="0">
                          <a:effectLst/>
                        </a:rPr>
                        <a:t>87.5</a:t>
                      </a:r>
                      <a:endParaRPr lang="en-AU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400" u="none" strike="noStrike" dirty="0">
                          <a:effectLst/>
                        </a:rPr>
                        <a:t>87.5</a:t>
                      </a:r>
                      <a:endParaRPr lang="en-AU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400" u="none" strike="noStrike" dirty="0">
                          <a:effectLst/>
                        </a:rPr>
                        <a:t>87.5</a:t>
                      </a:r>
                      <a:endParaRPr lang="en-AU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400" u="none" strike="noStrike" dirty="0">
                          <a:effectLst/>
                        </a:rPr>
                        <a:t>87.5</a:t>
                      </a:r>
                      <a:endParaRPr lang="en-AU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91444850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0EB7E007-857A-4589-9AFC-DADECF1036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341185"/>
              </p:ext>
            </p:extLst>
          </p:nvPr>
        </p:nvGraphicFramePr>
        <p:xfrm>
          <a:off x="2789327" y="4092899"/>
          <a:ext cx="6203914" cy="4457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79332">
                  <a:extLst>
                    <a:ext uri="{9D8B030D-6E8A-4147-A177-3AD203B41FA5}">
                      <a16:colId xmlns:a16="http://schemas.microsoft.com/office/drawing/2014/main" val="1372385057"/>
                    </a:ext>
                  </a:extLst>
                </a:gridCol>
                <a:gridCol w="830510">
                  <a:extLst>
                    <a:ext uri="{9D8B030D-6E8A-4147-A177-3AD203B41FA5}">
                      <a16:colId xmlns:a16="http://schemas.microsoft.com/office/drawing/2014/main" val="3307309552"/>
                    </a:ext>
                  </a:extLst>
                </a:gridCol>
                <a:gridCol w="830510">
                  <a:extLst>
                    <a:ext uri="{9D8B030D-6E8A-4147-A177-3AD203B41FA5}">
                      <a16:colId xmlns:a16="http://schemas.microsoft.com/office/drawing/2014/main" val="2662507018"/>
                    </a:ext>
                  </a:extLst>
                </a:gridCol>
                <a:gridCol w="796954">
                  <a:extLst>
                    <a:ext uri="{9D8B030D-6E8A-4147-A177-3AD203B41FA5}">
                      <a16:colId xmlns:a16="http://schemas.microsoft.com/office/drawing/2014/main" val="1267098922"/>
                    </a:ext>
                  </a:extLst>
                </a:gridCol>
                <a:gridCol w="847288">
                  <a:extLst>
                    <a:ext uri="{9D8B030D-6E8A-4147-A177-3AD203B41FA5}">
                      <a16:colId xmlns:a16="http://schemas.microsoft.com/office/drawing/2014/main" val="3290530031"/>
                    </a:ext>
                  </a:extLst>
                </a:gridCol>
                <a:gridCol w="813732">
                  <a:extLst>
                    <a:ext uri="{9D8B030D-6E8A-4147-A177-3AD203B41FA5}">
                      <a16:colId xmlns:a16="http://schemas.microsoft.com/office/drawing/2014/main" val="3017562538"/>
                    </a:ext>
                  </a:extLst>
                </a:gridCol>
                <a:gridCol w="805588">
                  <a:extLst>
                    <a:ext uri="{9D8B030D-6E8A-4147-A177-3AD203B41FA5}">
                      <a16:colId xmlns:a16="http://schemas.microsoft.com/office/drawing/2014/main" val="2108470906"/>
                    </a:ext>
                  </a:extLst>
                </a:gridCol>
              </a:tblGrid>
              <a:tr h="161925">
                <a:tc>
                  <a:txBody>
                    <a:bodyPr/>
                    <a:lstStyle/>
                    <a:p>
                      <a:pPr algn="l" fontAlgn="b"/>
                      <a:endParaRPr lang="en-AU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400" u="none" strike="noStrike">
                          <a:effectLst/>
                        </a:rPr>
                        <a:t> 1-Jan-01 </a:t>
                      </a:r>
                      <a:endParaRPr lang="en-AU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400" u="none" strike="noStrike" dirty="0">
                          <a:effectLst/>
                        </a:rPr>
                        <a:t> 8-Jan-01 </a:t>
                      </a:r>
                      <a:endParaRPr lang="en-AU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400" u="none" strike="noStrike" dirty="0">
                          <a:effectLst/>
                        </a:rPr>
                        <a:t> 15-Jan-01 </a:t>
                      </a:r>
                      <a:endParaRPr lang="en-AU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400" u="none" strike="noStrike">
                          <a:effectLst/>
                        </a:rPr>
                        <a:t> 22-Jan-01 </a:t>
                      </a:r>
                      <a:endParaRPr lang="en-AU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400" u="none" strike="noStrike">
                          <a:effectLst/>
                        </a:rPr>
                        <a:t> 29-Jan-01 </a:t>
                      </a:r>
                      <a:endParaRPr lang="en-AU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400" u="none" strike="noStrike" dirty="0">
                          <a:effectLst/>
                        </a:rPr>
                        <a:t> 5-Feb-01 </a:t>
                      </a:r>
                      <a:endParaRPr lang="en-AU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20915642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AU" sz="1400" u="none" strike="noStrike" dirty="0">
                          <a:effectLst/>
                        </a:rPr>
                        <a:t>Base</a:t>
                      </a:r>
                      <a:endParaRPr lang="en-AU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400" u="none" strike="noStrike" dirty="0">
                          <a:effectLst/>
                        </a:rPr>
                        <a:t>50</a:t>
                      </a:r>
                      <a:endParaRPr lang="en-AU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400" u="none" strike="noStrike" dirty="0">
                          <a:effectLst/>
                        </a:rPr>
                        <a:t>50</a:t>
                      </a:r>
                      <a:endParaRPr lang="en-AU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400" u="none" strike="noStrike" dirty="0">
                          <a:effectLst/>
                        </a:rPr>
                        <a:t>50</a:t>
                      </a:r>
                      <a:endParaRPr lang="en-AU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400" u="none" strike="noStrike" dirty="0">
                          <a:effectLst/>
                        </a:rPr>
                        <a:t>50</a:t>
                      </a:r>
                      <a:endParaRPr lang="en-AU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400" u="none" strike="noStrike" dirty="0">
                          <a:effectLst/>
                        </a:rPr>
                        <a:t>50</a:t>
                      </a:r>
                      <a:endParaRPr lang="en-AU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400" u="none" strike="noStrike" dirty="0">
                          <a:effectLst/>
                        </a:rPr>
                        <a:t>50</a:t>
                      </a:r>
                      <a:endParaRPr lang="en-AU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95993439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B7778069-B025-46CA-8CFB-1553246713CF}"/>
              </a:ext>
            </a:extLst>
          </p:cNvPr>
          <p:cNvSpPr txBox="1"/>
          <p:nvPr/>
        </p:nvSpPr>
        <p:spPr>
          <a:xfrm>
            <a:off x="838200" y="4684003"/>
            <a:ext cx="6697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Divide the aggregate by the base and express as coded increments</a:t>
            </a:r>
            <a:endParaRPr lang="en-AU" dirty="0"/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8661714D-1CEE-43E7-8FFC-8227FE30D5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7396276"/>
              </p:ext>
            </p:extLst>
          </p:nvPr>
        </p:nvGraphicFramePr>
        <p:xfrm>
          <a:off x="2789327" y="5233103"/>
          <a:ext cx="6203914" cy="6686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79753">
                  <a:extLst>
                    <a:ext uri="{9D8B030D-6E8A-4147-A177-3AD203B41FA5}">
                      <a16:colId xmlns:a16="http://schemas.microsoft.com/office/drawing/2014/main" val="3571038596"/>
                    </a:ext>
                  </a:extLst>
                </a:gridCol>
                <a:gridCol w="838480">
                  <a:extLst>
                    <a:ext uri="{9D8B030D-6E8A-4147-A177-3AD203B41FA5}">
                      <a16:colId xmlns:a16="http://schemas.microsoft.com/office/drawing/2014/main" val="2726177828"/>
                    </a:ext>
                  </a:extLst>
                </a:gridCol>
                <a:gridCol w="822121">
                  <a:extLst>
                    <a:ext uri="{9D8B030D-6E8A-4147-A177-3AD203B41FA5}">
                      <a16:colId xmlns:a16="http://schemas.microsoft.com/office/drawing/2014/main" val="844237725"/>
                    </a:ext>
                  </a:extLst>
                </a:gridCol>
                <a:gridCol w="847288">
                  <a:extLst>
                    <a:ext uri="{9D8B030D-6E8A-4147-A177-3AD203B41FA5}">
                      <a16:colId xmlns:a16="http://schemas.microsoft.com/office/drawing/2014/main" val="644794733"/>
                    </a:ext>
                  </a:extLst>
                </a:gridCol>
                <a:gridCol w="847288">
                  <a:extLst>
                    <a:ext uri="{9D8B030D-6E8A-4147-A177-3AD203B41FA5}">
                      <a16:colId xmlns:a16="http://schemas.microsoft.com/office/drawing/2014/main" val="1637877878"/>
                    </a:ext>
                  </a:extLst>
                </a:gridCol>
                <a:gridCol w="809321">
                  <a:extLst>
                    <a:ext uri="{9D8B030D-6E8A-4147-A177-3AD203B41FA5}">
                      <a16:colId xmlns:a16="http://schemas.microsoft.com/office/drawing/2014/main" val="3572385940"/>
                    </a:ext>
                  </a:extLst>
                </a:gridCol>
                <a:gridCol w="759663">
                  <a:extLst>
                    <a:ext uri="{9D8B030D-6E8A-4147-A177-3AD203B41FA5}">
                      <a16:colId xmlns:a16="http://schemas.microsoft.com/office/drawing/2014/main" val="2821517096"/>
                    </a:ext>
                  </a:extLst>
                </a:gridCol>
              </a:tblGrid>
              <a:tr h="161925">
                <a:tc>
                  <a:txBody>
                    <a:bodyPr/>
                    <a:lstStyle/>
                    <a:p>
                      <a:pPr algn="l" fontAlgn="b"/>
                      <a:endParaRPr lang="en-AU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400" u="none" strike="noStrike">
                          <a:effectLst/>
                        </a:rPr>
                        <a:t> 1-Jan-01 </a:t>
                      </a:r>
                      <a:endParaRPr lang="en-AU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400" u="none" strike="noStrike">
                          <a:effectLst/>
                        </a:rPr>
                        <a:t> 8-Jan-01 </a:t>
                      </a:r>
                      <a:endParaRPr lang="en-AU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400" u="none" strike="noStrike">
                          <a:effectLst/>
                        </a:rPr>
                        <a:t> 15-Jan-01 </a:t>
                      </a:r>
                      <a:endParaRPr lang="en-AU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400" u="none" strike="noStrike">
                          <a:effectLst/>
                        </a:rPr>
                        <a:t> 22-Jan-01 </a:t>
                      </a:r>
                      <a:endParaRPr lang="en-AU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400" u="none" strike="noStrike">
                          <a:effectLst/>
                        </a:rPr>
                        <a:t> 29-Jan-01 </a:t>
                      </a:r>
                      <a:endParaRPr lang="en-AU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400" u="none" strike="noStrike">
                          <a:effectLst/>
                        </a:rPr>
                        <a:t> 5-Feb-01 </a:t>
                      </a:r>
                      <a:endParaRPr lang="en-AU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14931354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AU" sz="1400" u="none" strike="noStrike" dirty="0">
                          <a:effectLst/>
                        </a:rPr>
                        <a:t>Exe1 Increment</a:t>
                      </a:r>
                      <a:endParaRPr lang="en-AU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400" u="none" strike="noStrike" dirty="0">
                          <a:effectLst/>
                        </a:rPr>
                        <a:t>1.25</a:t>
                      </a:r>
                      <a:endParaRPr lang="en-AU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400" u="none" strike="noStrike" dirty="0">
                          <a:effectLst/>
                        </a:rPr>
                        <a:t>1.25</a:t>
                      </a:r>
                      <a:endParaRPr lang="en-AU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400" u="none" strike="noStrike">
                          <a:effectLst/>
                        </a:rPr>
                        <a:t>1.8</a:t>
                      </a:r>
                      <a:endParaRPr lang="en-AU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400" u="none" strike="noStrike">
                          <a:effectLst/>
                        </a:rPr>
                        <a:t>1.8</a:t>
                      </a:r>
                      <a:endParaRPr lang="en-AU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400" u="none" strike="noStrike">
                          <a:effectLst/>
                        </a:rPr>
                        <a:t>1.8</a:t>
                      </a:r>
                      <a:endParaRPr lang="en-AU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400" u="none" strike="noStrike">
                          <a:effectLst/>
                        </a:rPr>
                        <a:t>1.8</a:t>
                      </a:r>
                      <a:endParaRPr lang="en-AU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0920553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AU" sz="1400" u="none" strike="noStrike">
                          <a:effectLst/>
                        </a:rPr>
                        <a:t>Exe2 Increment</a:t>
                      </a:r>
                      <a:endParaRPr lang="en-AU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400" u="none" strike="noStrike">
                          <a:effectLst/>
                        </a:rPr>
                        <a:t>2.1</a:t>
                      </a:r>
                      <a:endParaRPr lang="en-AU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400" u="none" strike="noStrike" dirty="0">
                          <a:effectLst/>
                        </a:rPr>
                        <a:t>2.1</a:t>
                      </a:r>
                      <a:endParaRPr lang="en-AU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400" u="none" strike="noStrike" dirty="0">
                          <a:effectLst/>
                        </a:rPr>
                        <a:t>1.75</a:t>
                      </a:r>
                      <a:endParaRPr lang="en-AU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400" u="none" strike="noStrike" dirty="0">
                          <a:effectLst/>
                        </a:rPr>
                        <a:t>1.75</a:t>
                      </a:r>
                      <a:endParaRPr lang="en-AU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400" u="none" strike="noStrike" dirty="0">
                          <a:effectLst/>
                        </a:rPr>
                        <a:t>1.75</a:t>
                      </a:r>
                      <a:endParaRPr lang="en-AU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400" u="none" strike="noStrike" dirty="0">
                          <a:effectLst/>
                        </a:rPr>
                        <a:t>1.75</a:t>
                      </a:r>
                      <a:endParaRPr lang="en-AU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01625724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A0759253-D712-4278-A538-9F429A838364}"/>
              </a:ext>
            </a:extLst>
          </p:cNvPr>
          <p:cNvSpPr txBox="1"/>
          <p:nvPr/>
        </p:nvSpPr>
        <p:spPr>
          <a:xfrm>
            <a:off x="3775046" y="6053842"/>
            <a:ext cx="12442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62.5/50 = 1.25</a:t>
            </a:r>
          </a:p>
          <a:p>
            <a:r>
              <a:rPr lang="en-US" sz="1400" dirty="0"/>
              <a:t>105/50  =   2.1</a:t>
            </a:r>
            <a:endParaRPr lang="en-AU" sz="1400" dirty="0"/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FA8C5240-05D5-42A8-A201-59D6A1C6DA6E}"/>
              </a:ext>
            </a:extLst>
          </p:cNvPr>
          <p:cNvSpPr/>
          <p:nvPr/>
        </p:nvSpPr>
        <p:spPr>
          <a:xfrm>
            <a:off x="5181016" y="6164403"/>
            <a:ext cx="710268" cy="3020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3F91616-E915-4592-A26A-4719348E7A0B}"/>
              </a:ext>
            </a:extLst>
          </p:cNvPr>
          <p:cNvSpPr txBox="1"/>
          <p:nvPr/>
        </p:nvSpPr>
        <p:spPr>
          <a:xfrm>
            <a:off x="6208352" y="6130785"/>
            <a:ext cx="31097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1*1.25  ;  2*2.1 for cases 1/100</a:t>
            </a:r>
            <a:endParaRPr lang="en-AU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3D69F1B5-A8BB-405E-B3D4-3FAE29BEF8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8569" y="4221100"/>
            <a:ext cx="1941184" cy="224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2462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B4E3C-EB3C-4FE1-9E4A-D3DFF083E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2513"/>
            <a:ext cx="10515600" cy="456996"/>
          </a:xfrm>
        </p:spPr>
        <p:txBody>
          <a:bodyPr>
            <a:normAutofit fontScale="90000"/>
          </a:bodyPr>
          <a:lstStyle/>
          <a:p>
            <a:r>
              <a:rPr lang="en-US" dirty="0"/>
              <a:t>GRPs Period Tables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2CFDAB-91DD-4D2A-B68A-E84710AA6F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75553" y="830510"/>
            <a:ext cx="2880919" cy="164424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Tables of Month, Quarter, Year and Total now aggregate seamlessly</a:t>
            </a:r>
            <a:endParaRPr lang="en-AU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D5F17D5-7CC7-4131-9141-6BAF23D254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412" y="771787"/>
            <a:ext cx="7974744" cy="576209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5940F7E-DBE3-454B-8CEE-1D07E37F354B}"/>
              </a:ext>
            </a:extLst>
          </p:cNvPr>
          <p:cNvSpPr/>
          <p:nvPr/>
        </p:nvSpPr>
        <p:spPr>
          <a:xfrm>
            <a:off x="2189527" y="1484851"/>
            <a:ext cx="2424418" cy="167780"/>
          </a:xfrm>
          <a:prstGeom prst="rect">
            <a:avLst/>
          </a:prstGeom>
          <a:solidFill>
            <a:srgbClr val="FFFF00">
              <a:alpha val="2196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noFill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65C244F-A96D-4367-BB10-A6E250666D6B}"/>
              </a:ext>
            </a:extLst>
          </p:cNvPr>
          <p:cNvSpPr/>
          <p:nvPr/>
        </p:nvSpPr>
        <p:spPr>
          <a:xfrm>
            <a:off x="2123814" y="2669097"/>
            <a:ext cx="1517008" cy="167780"/>
          </a:xfrm>
          <a:prstGeom prst="rect">
            <a:avLst/>
          </a:prstGeom>
          <a:solidFill>
            <a:srgbClr val="FFFF00">
              <a:alpha val="2196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noFill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961B8F6-BD5B-4A04-9B3D-451C994BFA81}"/>
              </a:ext>
            </a:extLst>
          </p:cNvPr>
          <p:cNvSpPr/>
          <p:nvPr/>
        </p:nvSpPr>
        <p:spPr>
          <a:xfrm>
            <a:off x="2123814" y="3841588"/>
            <a:ext cx="2062292" cy="167780"/>
          </a:xfrm>
          <a:prstGeom prst="rect">
            <a:avLst/>
          </a:prstGeom>
          <a:solidFill>
            <a:srgbClr val="FFFF00">
              <a:alpha val="2196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noFill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566BE0A-BB9E-4802-B083-8C3C4D848709}"/>
              </a:ext>
            </a:extLst>
          </p:cNvPr>
          <p:cNvSpPr/>
          <p:nvPr/>
        </p:nvSpPr>
        <p:spPr>
          <a:xfrm>
            <a:off x="1942751" y="4998700"/>
            <a:ext cx="2424418" cy="167780"/>
          </a:xfrm>
          <a:prstGeom prst="rect">
            <a:avLst/>
          </a:prstGeom>
          <a:solidFill>
            <a:srgbClr val="FFFF00">
              <a:alpha val="2196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noFill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89EA2CA-EF96-44C9-AE7E-9A5F059915F2}"/>
              </a:ext>
            </a:extLst>
          </p:cNvPr>
          <p:cNvCxnSpPr>
            <a:cxnSpLocks/>
          </p:cNvCxnSpPr>
          <p:nvPr/>
        </p:nvCxnSpPr>
        <p:spPr>
          <a:xfrm flipH="1">
            <a:off x="2449586" y="1568741"/>
            <a:ext cx="830509" cy="11003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5FAC6A1-8DBF-4D5F-9816-280C5CF41BB0}"/>
              </a:ext>
            </a:extLst>
          </p:cNvPr>
          <p:cNvCxnSpPr>
            <a:cxnSpLocks/>
          </p:cNvCxnSpPr>
          <p:nvPr/>
        </p:nvCxnSpPr>
        <p:spPr>
          <a:xfrm flipH="1">
            <a:off x="2449586" y="2761375"/>
            <a:ext cx="830509" cy="10919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154E8A11-A107-41F3-A5F8-EE752230AD48}"/>
              </a:ext>
            </a:extLst>
          </p:cNvPr>
          <p:cNvCxnSpPr>
            <a:cxnSpLocks/>
          </p:cNvCxnSpPr>
          <p:nvPr/>
        </p:nvCxnSpPr>
        <p:spPr>
          <a:xfrm flipH="1">
            <a:off x="2365696" y="3945621"/>
            <a:ext cx="914399" cy="10802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5E1D264E-8BCF-4185-AD2F-A83B3868451B}"/>
              </a:ext>
            </a:extLst>
          </p:cNvPr>
          <p:cNvCxnSpPr>
            <a:cxnSpLocks/>
          </p:cNvCxnSpPr>
          <p:nvPr/>
        </p:nvCxnSpPr>
        <p:spPr>
          <a:xfrm flipH="1">
            <a:off x="2449586" y="5082590"/>
            <a:ext cx="705374" cy="10027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61847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7FF27-D22F-415D-9BEF-240BF8FB8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07998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Contextualisation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C4500B-7683-4C99-9DF6-4976427B72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7628"/>
            <a:ext cx="9035642" cy="415966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Can now specify a single table with Recall and GRPs on the side</a:t>
            </a:r>
            <a:endParaRPr lang="en-AU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C771038-CC48-4706-A5E2-CF5B4D0EA6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923" y="1878098"/>
            <a:ext cx="11160154" cy="4194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0510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587DB-7A0A-4890-BAE6-D539313EA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2685176" cy="658332"/>
          </a:xfrm>
        </p:spPr>
        <p:txBody>
          <a:bodyPr>
            <a:normAutofit fontScale="90000"/>
          </a:bodyPr>
          <a:lstStyle/>
          <a:p>
            <a:r>
              <a:rPr lang="en-US" dirty="0"/>
              <a:t>Conclusion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D98E47-8DE6-45DD-AD94-089867EA11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7786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Modular services are the latest attempt to bring order to the chaos</a:t>
            </a:r>
          </a:p>
          <a:p>
            <a:r>
              <a:rPr lang="en-US" dirty="0"/>
              <a:t>TSAPI and Carbon are designed to work under a Services Oriented Architecture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For more on the UK Power grid see</a:t>
            </a:r>
          </a:p>
          <a:p>
            <a:pPr marL="0" indent="0">
              <a:buNone/>
            </a:pPr>
            <a:r>
              <a:rPr lang="en-AU" dirty="0">
                <a:hlinkClick r:id="rId2"/>
              </a:rPr>
              <a:t>https://www.redcentresoftware.com/2019/01/29/quantitative-jobs-2-uk-power-grid-demand-and-supply/</a:t>
            </a:r>
            <a:endParaRPr lang="en-US" dirty="0"/>
          </a:p>
          <a:p>
            <a:endParaRPr lang="en-AU" dirty="0"/>
          </a:p>
          <a:p>
            <a:r>
              <a:rPr lang="en-AU" dirty="0"/>
              <a:t>Any questions?</a:t>
            </a:r>
          </a:p>
          <a:p>
            <a:r>
              <a:rPr lang="en-AU" dirty="0"/>
              <a:t>Email:  </a:t>
            </a:r>
            <a:r>
              <a:rPr lang="en-AU" dirty="0">
                <a:hlinkClick r:id="rId3"/>
              </a:rPr>
              <a:t>dale@redcentresoftware.com</a:t>
            </a:r>
            <a:endParaRPr lang="en-AU" dirty="0"/>
          </a:p>
          <a:p>
            <a:pPr marL="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089020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783E03-EEC7-49C1-A79B-7DB75239C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91220"/>
          </a:xfrm>
        </p:spPr>
        <p:txBody>
          <a:bodyPr>
            <a:normAutofit fontScale="90000"/>
          </a:bodyPr>
          <a:lstStyle/>
          <a:p>
            <a:r>
              <a:rPr lang="en-US" dirty="0"/>
              <a:t>Macro: The Big Picture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EF17D9-7408-4A54-802C-89F1FFC17A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3653" y="1283312"/>
            <a:ext cx="9584694" cy="5209562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1200"/>
              </a:spcAft>
            </a:pPr>
            <a:r>
              <a:rPr lang="en-US" dirty="0"/>
              <a:t>1970s: UNIX/C, COBOL, mainframes</a:t>
            </a:r>
          </a:p>
          <a:p>
            <a:pPr>
              <a:spcAft>
                <a:spcPts val="1200"/>
              </a:spcAft>
            </a:pPr>
            <a:r>
              <a:rPr lang="en-US" dirty="0"/>
              <a:t>1980s: Home computers, IBM PC (released 1981)</a:t>
            </a:r>
          </a:p>
          <a:p>
            <a:pPr>
              <a:spcAft>
                <a:spcPts val="1200"/>
              </a:spcAft>
            </a:pPr>
            <a:r>
              <a:rPr lang="en-US" dirty="0"/>
              <a:t>By 1990 in MR a PC on every desk, floppy disks, MS-DOS</a:t>
            </a:r>
          </a:p>
          <a:p>
            <a:pPr>
              <a:spcAft>
                <a:spcPts val="1200"/>
              </a:spcAft>
            </a:pPr>
            <a:r>
              <a:rPr lang="en-US" dirty="0"/>
              <a:t>By 1995 Windows GUI </a:t>
            </a:r>
            <a:r>
              <a:rPr lang="en-US" dirty="0" err="1"/>
              <a:t>OS+Excel</a:t>
            </a:r>
            <a:r>
              <a:rPr lang="en-US" dirty="0"/>
              <a:t>/Word/PPT were the primary business tools</a:t>
            </a:r>
          </a:p>
          <a:p>
            <a:pPr>
              <a:spcAft>
                <a:spcPts val="1200"/>
              </a:spcAft>
            </a:pPr>
            <a:r>
              <a:rPr lang="en-US" dirty="0"/>
              <a:t>The age of the Big Fat App (BFA) – horizontal, tries to anticipate at least most user requirements</a:t>
            </a:r>
          </a:p>
          <a:p>
            <a:pPr>
              <a:spcAft>
                <a:spcPts val="1200"/>
              </a:spcAft>
            </a:pPr>
            <a:r>
              <a:rPr lang="en-US" dirty="0"/>
              <a:t>But marketing demand for new features to differentiate from competition and encourage upgrades meant ever bigger and fatter</a:t>
            </a:r>
          </a:p>
          <a:p>
            <a:pPr>
              <a:spcAft>
                <a:spcPts val="1200"/>
              </a:spcAft>
            </a:pPr>
            <a:r>
              <a:rPr lang="en-US" dirty="0"/>
              <a:t>Which led to vast and confusing GUIs</a:t>
            </a:r>
          </a:p>
        </p:txBody>
      </p:sp>
    </p:spTree>
    <p:extLst>
      <p:ext uri="{BB962C8B-B14F-4D97-AF65-F5344CB8AC3E}">
        <p14:creationId xmlns:p14="http://schemas.microsoft.com/office/powerpoint/2010/main" val="23830113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84ECCB-A28D-42C8-A4A7-216A762F0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90552"/>
          </a:xfrm>
        </p:spPr>
        <p:txBody>
          <a:bodyPr>
            <a:normAutofit fontScale="90000"/>
          </a:bodyPr>
          <a:lstStyle/>
          <a:p>
            <a:r>
              <a:rPr lang="en-US" dirty="0"/>
              <a:t>The Problem with BFAs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12AC51-D87A-40B5-BE2D-3B6C9DE3D9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41149"/>
            <a:ext cx="10515600" cy="4497619"/>
          </a:xfrm>
        </p:spPr>
        <p:txBody>
          <a:bodyPr>
            <a:normAutofit fontScale="70000" lnSpcReduction="20000"/>
          </a:bodyPr>
          <a:lstStyle/>
          <a:p>
            <a:r>
              <a:rPr lang="en-US" sz="3200" dirty="0"/>
              <a:t>A GUI necessarily limits functionality</a:t>
            </a:r>
            <a:endParaRPr lang="en-AU" sz="3200" dirty="0"/>
          </a:p>
          <a:p>
            <a:r>
              <a:rPr lang="en-US" sz="3200" dirty="0"/>
              <a:t>Thus, the BFAs needed scripting facilities to extend functionality (COM, VBA) against unforeseen requirements</a:t>
            </a:r>
          </a:p>
          <a:p>
            <a:r>
              <a:rPr lang="en-US" sz="3200" dirty="0"/>
              <a:t>After bootstrapping to our present state, do we still need the BFAs?</a:t>
            </a:r>
          </a:p>
          <a:p>
            <a:r>
              <a:rPr lang="en-US" sz="3200" dirty="0"/>
              <a:t>The answer from the new cloud-oriented world is </a:t>
            </a:r>
            <a:r>
              <a:rPr lang="en-US" sz="3200" i="1" dirty="0"/>
              <a:t>No:</a:t>
            </a:r>
            <a:endParaRPr lang="en-US" sz="3200" dirty="0"/>
          </a:p>
          <a:p>
            <a:pPr lvl="1"/>
            <a:r>
              <a:rPr lang="en-US" sz="2600" dirty="0"/>
              <a:t>too complicated</a:t>
            </a:r>
          </a:p>
          <a:p>
            <a:pPr lvl="1"/>
            <a:r>
              <a:rPr lang="en-US" sz="2600" dirty="0"/>
              <a:t>weak security</a:t>
            </a:r>
          </a:p>
          <a:p>
            <a:pPr lvl="1"/>
            <a:r>
              <a:rPr lang="en-US" sz="2600" dirty="0"/>
              <a:t>onerous learning curve</a:t>
            </a:r>
          </a:p>
          <a:p>
            <a:pPr lvl="1"/>
            <a:r>
              <a:rPr lang="en-US" sz="2600" dirty="0"/>
              <a:t>functional duplication (API/GUI)</a:t>
            </a:r>
          </a:p>
          <a:p>
            <a:pPr lvl="1"/>
            <a:r>
              <a:rPr lang="en-US" sz="2600" dirty="0"/>
              <a:t>scope creep</a:t>
            </a:r>
          </a:p>
          <a:p>
            <a:pPr lvl="1"/>
            <a:r>
              <a:rPr lang="en-US" sz="2600" dirty="0"/>
              <a:t>backward compatibility</a:t>
            </a:r>
          </a:p>
          <a:p>
            <a:pPr lvl="1"/>
            <a:r>
              <a:rPr lang="en-US" sz="2600" dirty="0"/>
              <a:t>asynchronous</a:t>
            </a:r>
          </a:p>
          <a:p>
            <a:pPr lvl="1"/>
            <a:r>
              <a:rPr lang="en-US" sz="2600" dirty="0"/>
              <a:t>unstable</a:t>
            </a:r>
          </a:p>
          <a:p>
            <a:pPr lvl="1"/>
            <a:r>
              <a:rPr lang="en-US" sz="2600" dirty="0"/>
              <a:t>difficult/impossible to integrate BFAs – only recourse is bridges, </a:t>
            </a:r>
            <a:r>
              <a:rPr lang="en-US" sz="2600" dirty="0" err="1"/>
              <a:t>eg</a:t>
            </a:r>
            <a:r>
              <a:rPr lang="en-US" sz="2600" dirty="0"/>
              <a:t> between SPSS and Excel (clipboard, CSV, COM - half worked, but Windows only)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07FD7A-B9CF-4587-AC62-C6727F4900FD}"/>
              </a:ext>
            </a:extLst>
          </p:cNvPr>
          <p:cNvSpPr txBox="1"/>
          <p:nvPr/>
        </p:nvSpPr>
        <p:spPr>
          <a:xfrm>
            <a:off x="1739192" y="5538768"/>
            <a:ext cx="87136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 key consideration is how to integrate, because without INTEGRATION first, collaboration is a data-transfer mess.</a:t>
            </a:r>
            <a:endParaRPr lang="en-AU" sz="2800" dirty="0"/>
          </a:p>
        </p:txBody>
      </p:sp>
    </p:spTree>
    <p:extLst>
      <p:ext uri="{BB962C8B-B14F-4D97-AF65-F5344CB8AC3E}">
        <p14:creationId xmlns:p14="http://schemas.microsoft.com/office/powerpoint/2010/main" val="15426785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95CB37-86DC-431E-BD5A-A9D593667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74442"/>
          </a:xfrm>
        </p:spPr>
        <p:txBody>
          <a:bodyPr>
            <a:normAutofit fontScale="90000"/>
          </a:bodyPr>
          <a:lstStyle/>
          <a:p>
            <a:r>
              <a:rPr lang="en-US" dirty="0"/>
              <a:t>The Evolving Solution: Services + APIs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DD3C41-DD56-4261-9641-10B7547B08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3286" y="981311"/>
            <a:ext cx="9505427" cy="5767632"/>
          </a:xfrm>
        </p:spPr>
        <p:txBody>
          <a:bodyPr>
            <a:normAutofit lnSpcReduction="10000"/>
          </a:bodyPr>
          <a:lstStyle/>
          <a:p>
            <a:r>
              <a:rPr lang="en-US" sz="240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A service is 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a </a:t>
            </a:r>
            <a:r>
              <a:rPr lang="en-US" sz="24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self-contained unit of computer work 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which does one part or step of a larger process (and does it well)</a:t>
            </a:r>
          </a:p>
          <a:p>
            <a:r>
              <a:rPr lang="en-US" sz="2000" dirty="0">
                <a:solidFill>
                  <a:srgbClr val="202122"/>
                </a:solidFill>
                <a:latin typeface="Arial" panose="020B0604020202020204" pitchFamily="34" charset="0"/>
              </a:rPr>
              <a:t>The required </a:t>
            </a:r>
            <a:r>
              <a:rPr lang="en-US" sz="2000" i="1" dirty="0">
                <a:solidFill>
                  <a:srgbClr val="202122"/>
                </a:solidFill>
                <a:latin typeface="Arial" panose="020B0604020202020204" pitchFamily="34" charset="0"/>
              </a:rPr>
              <a:t>doing</a:t>
            </a:r>
            <a:r>
              <a:rPr lang="en-US" sz="2000" dirty="0">
                <a:solidFill>
                  <a:srgbClr val="202122"/>
                </a:solidFill>
                <a:latin typeface="Arial" panose="020B0604020202020204" pitchFamily="34" charset="0"/>
              </a:rPr>
              <a:t> is specified by the service’s API</a:t>
            </a:r>
            <a:endParaRPr lang="en-US" sz="2000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Services </a:t>
            </a:r>
          </a:p>
          <a:p>
            <a:pPr lvl="1"/>
            <a:r>
              <a:rPr lang="en-US" sz="2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raise the level of abstraction for creating </a:t>
            </a:r>
            <a:r>
              <a:rPr lang="en-US" sz="2000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integrated</a:t>
            </a:r>
            <a:r>
              <a:rPr lang="en-US" sz="2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sz="2000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composite</a:t>
            </a:r>
            <a:r>
              <a:rPr lang="en-US" sz="2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or </a:t>
            </a:r>
            <a:r>
              <a:rPr lang="en-US" sz="2000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collaborative</a:t>
            </a:r>
            <a:r>
              <a:rPr lang="en-US" sz="2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business applications</a:t>
            </a:r>
          </a:p>
          <a:p>
            <a:pPr lvl="2"/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increased </a:t>
            </a:r>
            <a:r>
              <a:rPr lang="en-US" sz="1600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responsiveness to change </a:t>
            </a:r>
            <a:r>
              <a:rPr lang="en-US" sz="1600" dirty="0">
                <a:solidFill>
                  <a:srgbClr val="202122"/>
                </a:solidFill>
                <a:latin typeface="Arial" panose="020B0604020202020204" pitchFamily="34" charset="0"/>
              </a:rPr>
              <a:t>(agility)</a:t>
            </a:r>
          </a:p>
          <a:p>
            <a:pPr lvl="2"/>
            <a:r>
              <a:rPr lang="en-US" sz="1600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reduced complexity</a:t>
            </a:r>
          </a:p>
          <a:p>
            <a:pPr lvl="2"/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reusability – no more reinventing the wheel</a:t>
            </a:r>
          </a:p>
          <a:p>
            <a:r>
              <a:rPr lang="en-US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APIs are powerful</a:t>
            </a:r>
          </a:p>
          <a:p>
            <a:pPr lvl="1"/>
            <a:r>
              <a:rPr lang="en-US" sz="1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data transmutability</a:t>
            </a:r>
          </a:p>
          <a:p>
            <a:pPr lvl="1"/>
            <a:r>
              <a:rPr lang="en-US" sz="1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bi-directional interaction</a:t>
            </a:r>
          </a:p>
          <a:p>
            <a:pPr lvl="1"/>
            <a:r>
              <a:rPr lang="en-US" sz="1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leverage within other systems</a:t>
            </a:r>
          </a:p>
          <a:p>
            <a:pPr lvl="1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1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iscoverability</a:t>
            </a:r>
          </a:p>
          <a:p>
            <a:endParaRPr lang="en-AU" sz="800" dirty="0"/>
          </a:p>
          <a:p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Historically, </a:t>
            </a:r>
            <a:r>
              <a:rPr lang="en-AU" sz="2000" i="1" dirty="0">
                <a:latin typeface="Arial" panose="020B0604020202020204" pitchFamily="34" charset="0"/>
                <a:cs typeface="Arial" panose="020B0604020202020204" pitchFamily="34" charset="0"/>
              </a:rPr>
              <a:t>services</a:t>
            </a:r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 means web protocols only. We still want desktop, but it’s the style of architectural thinking that matters – of self-contained work units integrated via their APIs</a:t>
            </a:r>
          </a:p>
          <a:p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Need to cover both, and hopefully with the same binary objects</a:t>
            </a:r>
          </a:p>
          <a:p>
            <a:pPr marL="0" indent="0">
              <a:buNone/>
            </a:pPr>
            <a:endParaRPr lang="en-A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2D34F6-E5A6-42A6-8AC2-A98B88689BB8}"/>
              </a:ext>
            </a:extLst>
          </p:cNvPr>
          <p:cNvSpPr txBox="1"/>
          <p:nvPr/>
        </p:nvSpPr>
        <p:spPr>
          <a:xfrm>
            <a:off x="8739110" y="4179295"/>
            <a:ext cx="2614690" cy="92333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Work unit1: Get case data</a:t>
            </a:r>
          </a:p>
          <a:p>
            <a:r>
              <a:rPr lang="en-US" dirty="0"/>
              <a:t>Work unit2: Run tables</a:t>
            </a:r>
          </a:p>
          <a:p>
            <a:r>
              <a:rPr lang="en-US" dirty="0"/>
              <a:t>Work unit3: Export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653379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9D43F5-C491-45C9-BEA6-A73F93AC6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90552"/>
          </a:xfrm>
        </p:spPr>
        <p:txBody>
          <a:bodyPr>
            <a:normAutofit fontScale="90000"/>
          </a:bodyPr>
          <a:lstStyle/>
          <a:p>
            <a:r>
              <a:rPr lang="en-US" dirty="0"/>
              <a:t>The Bezos Memo (c. 2002) – The Bridge Destroyer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0638CD-8369-4D0C-8FB3-D6B8D02617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48969"/>
            <a:ext cx="10515600" cy="4282238"/>
          </a:xfrm>
        </p:spPr>
        <p:txBody>
          <a:bodyPr>
            <a:normAutofit fontScale="77500" lnSpcReduction="20000"/>
          </a:bodyPr>
          <a:lstStyle/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AU" sz="2100" b="1" dirty="0">
                <a:solidFill>
                  <a:srgbClr val="0070C0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All teams </a:t>
            </a:r>
            <a:r>
              <a:rPr lang="en-AU" sz="1800" dirty="0">
                <a:solidFill>
                  <a:srgbClr val="3D4A4C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will henceforth </a:t>
            </a:r>
            <a:r>
              <a:rPr lang="en-AU" sz="2100" b="1" dirty="0">
                <a:solidFill>
                  <a:srgbClr val="0070C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expose</a:t>
            </a:r>
            <a:r>
              <a:rPr lang="en-AU" sz="1800" dirty="0">
                <a:solidFill>
                  <a:srgbClr val="3D4A4C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their </a:t>
            </a:r>
            <a:r>
              <a:rPr lang="en-AU" sz="2100" b="1" dirty="0">
                <a:solidFill>
                  <a:srgbClr val="0070C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data and functionality through </a:t>
            </a:r>
            <a:r>
              <a:rPr lang="en-AU" sz="2100" b="1" u="sng" dirty="0">
                <a:solidFill>
                  <a:srgbClr val="0070C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service interfaces [APIs]</a:t>
            </a:r>
            <a:r>
              <a:rPr lang="en-AU" sz="1800" dirty="0">
                <a:solidFill>
                  <a:srgbClr val="3D4A4C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A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AU" sz="1800" dirty="0">
                <a:solidFill>
                  <a:srgbClr val="3D4A4C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Teams </a:t>
            </a:r>
            <a:r>
              <a:rPr lang="en-AU" sz="2100" b="1" dirty="0">
                <a:solidFill>
                  <a:srgbClr val="0070C0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must communicate</a:t>
            </a:r>
            <a:r>
              <a:rPr lang="en-AU" sz="1800" dirty="0">
                <a:solidFill>
                  <a:srgbClr val="3D4A4C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with each other </a:t>
            </a:r>
            <a:r>
              <a:rPr lang="en-AU" sz="2100" b="1" dirty="0">
                <a:solidFill>
                  <a:srgbClr val="0070C0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through these interfaces</a:t>
            </a:r>
            <a:r>
              <a:rPr lang="en-AU" sz="1800" dirty="0">
                <a:solidFill>
                  <a:srgbClr val="3D4A4C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lang="en-AU" sz="1800" dirty="0">
                <a:solidFill>
                  <a:srgbClr val="3D4A4C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A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ct val="107000"/>
              </a:lnSpc>
              <a:buFont typeface="+mj-lt"/>
              <a:buAutoNum type="arabicPeriod"/>
            </a:pPr>
            <a:r>
              <a:rPr lang="en-AU" sz="1800" dirty="0">
                <a:solidFill>
                  <a:srgbClr val="3D4A4C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There will be no other form of inter-process communication allowed: no direct linking, no direct reads of another team’s data store, no shared-memory model, </a:t>
            </a:r>
            <a:r>
              <a:rPr lang="en-AU" sz="2100" b="1" dirty="0">
                <a:solidFill>
                  <a:srgbClr val="0070C0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no back-doors </a:t>
            </a:r>
            <a:r>
              <a:rPr lang="en-AU" sz="1800" dirty="0">
                <a:solidFill>
                  <a:srgbClr val="3D4A4C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whatsoever. </a:t>
            </a:r>
            <a:r>
              <a:rPr lang="en-AU" sz="2100" b="1" dirty="0">
                <a:solidFill>
                  <a:srgbClr val="0070C0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The only communication allowed is via service interface calls</a:t>
            </a:r>
            <a:r>
              <a:rPr lang="en-AU" sz="1800" dirty="0">
                <a:solidFill>
                  <a:srgbClr val="3D4A4C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over the network.</a:t>
            </a:r>
            <a:br>
              <a:rPr lang="en-AU" sz="1800" dirty="0">
                <a:solidFill>
                  <a:srgbClr val="3D4A4C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A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ct val="107000"/>
              </a:lnSpc>
              <a:buFont typeface="+mj-lt"/>
              <a:buAutoNum type="arabicPeriod"/>
            </a:pPr>
            <a:r>
              <a:rPr lang="en-AU" sz="1800" dirty="0">
                <a:solidFill>
                  <a:srgbClr val="3D4A4C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</a:t>
            </a:r>
            <a:r>
              <a:rPr lang="en-AU" sz="2100" b="1" dirty="0">
                <a:solidFill>
                  <a:srgbClr val="0070C0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doesn’t matter what technology </a:t>
            </a:r>
            <a:r>
              <a:rPr lang="en-AU" sz="1800" dirty="0">
                <a:solidFill>
                  <a:srgbClr val="3D4A4C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they use. HTTP, </a:t>
            </a:r>
            <a:r>
              <a:rPr lang="en-AU" sz="1800" dirty="0" err="1">
                <a:solidFill>
                  <a:srgbClr val="3D4A4C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Corba</a:t>
            </a:r>
            <a:r>
              <a:rPr lang="en-AU" sz="1800" dirty="0">
                <a:solidFill>
                  <a:srgbClr val="3D4A4C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AU" sz="1800" dirty="0" err="1">
                <a:solidFill>
                  <a:srgbClr val="3D4A4C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Pubsub</a:t>
            </a:r>
            <a:r>
              <a:rPr lang="en-AU" sz="1800" dirty="0">
                <a:solidFill>
                  <a:srgbClr val="3D4A4C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custom protocols — doesn’t matter.</a:t>
            </a:r>
            <a:br>
              <a:rPr lang="en-AU" sz="1800" dirty="0">
                <a:solidFill>
                  <a:srgbClr val="3D4A4C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A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ct val="107000"/>
              </a:lnSpc>
              <a:buFont typeface="+mj-lt"/>
              <a:buAutoNum type="arabicPeriod"/>
            </a:pPr>
            <a:r>
              <a:rPr lang="en-AU" sz="1800" dirty="0">
                <a:solidFill>
                  <a:srgbClr val="3D4A4C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 service interfaces, without exception, must be designed from the ground up to be externalizable. That is to say,  </a:t>
            </a:r>
            <a:r>
              <a:rPr lang="en-AU" sz="2100" b="1" dirty="0">
                <a:solidFill>
                  <a:srgbClr val="0070C0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teams must plan and design to be able to </a:t>
            </a:r>
            <a:r>
              <a:rPr lang="en-AU" sz="2100" b="1" u="sng" dirty="0">
                <a:solidFill>
                  <a:srgbClr val="0070C0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expose the interface to developers in the outside world</a:t>
            </a:r>
            <a:r>
              <a:rPr lang="en-AU" sz="1800" dirty="0">
                <a:solidFill>
                  <a:srgbClr val="3D4A4C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No exceptions.</a:t>
            </a:r>
            <a:br>
              <a:rPr lang="en-AU" sz="1800" dirty="0">
                <a:solidFill>
                  <a:srgbClr val="3D4A4C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A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ct val="107000"/>
              </a:lnSpc>
              <a:buFont typeface="+mj-lt"/>
              <a:buAutoNum type="arabicPeriod"/>
            </a:pPr>
            <a:r>
              <a:rPr lang="en-AU" sz="1800" dirty="0">
                <a:solidFill>
                  <a:srgbClr val="3D4A4C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Anyone who doesn’t do this will be fired.</a:t>
            </a:r>
            <a:br>
              <a:rPr lang="en-AU" sz="1800" dirty="0">
                <a:solidFill>
                  <a:srgbClr val="3D4A4C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A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AU" sz="1800" dirty="0">
                <a:solidFill>
                  <a:srgbClr val="3D4A4C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Thank you; have a nice day!</a:t>
            </a:r>
            <a:endParaRPr lang="en-A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A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1E8A392-CC16-4DF6-BFCB-4BE7016AD8B9}"/>
              </a:ext>
            </a:extLst>
          </p:cNvPr>
          <p:cNvSpPr txBox="1"/>
          <p:nvPr/>
        </p:nvSpPr>
        <p:spPr>
          <a:xfrm>
            <a:off x="1453607" y="5800375"/>
            <a:ext cx="92847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Many cite this memo as the biggest single reason for Amazon’s success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C89C40-4930-4761-A846-81FE628D37FD}"/>
              </a:ext>
            </a:extLst>
          </p:cNvPr>
          <p:cNvSpPr txBox="1"/>
          <p:nvPr/>
        </p:nvSpPr>
        <p:spPr>
          <a:xfrm>
            <a:off x="838200" y="914804"/>
            <a:ext cx="86276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Amazon mainstreamed the services approach by demonstrating how well it worked.</a:t>
            </a:r>
          </a:p>
          <a:p>
            <a:r>
              <a:rPr lang="en-US" dirty="0"/>
              <a:t>T</a:t>
            </a:r>
            <a:r>
              <a:rPr lang="en-US" sz="1800" dirty="0"/>
              <a:t>he Bezos memo has attained mythic status.  Old style managers would never think of this.</a:t>
            </a:r>
          </a:p>
        </p:txBody>
      </p:sp>
    </p:spTree>
    <p:extLst>
      <p:ext uri="{BB962C8B-B14F-4D97-AF65-F5344CB8AC3E}">
        <p14:creationId xmlns:p14="http://schemas.microsoft.com/office/powerpoint/2010/main" val="33491688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89C06-4493-4ED6-9113-171B587B2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24776"/>
          </a:xfrm>
        </p:spPr>
        <p:txBody>
          <a:bodyPr>
            <a:normAutofit fontScale="90000"/>
          </a:bodyPr>
          <a:lstStyle/>
          <a:p>
            <a:r>
              <a:rPr lang="en-US" dirty="0"/>
              <a:t>Why was this a Big Deal?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7ECC79-1FA5-46E3-8901-7FD3E12857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939322"/>
          </a:xfrm>
        </p:spPr>
        <p:txBody>
          <a:bodyPr>
            <a:normAutofit fontScale="92500" lnSpcReduction="10000"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02122"/>
                </a:solidFill>
                <a:latin typeface="Arial" panose="020B0604020202020204" pitchFamily="34" charset="0"/>
              </a:rPr>
              <a:t>Internally, no bridges and no barriers. 100% integration of all business functions. Any division could get any information it needed from any other division instantly (no pleading emails, no miscommunications, no office politics over information control). </a:t>
            </a:r>
          </a:p>
          <a:p>
            <a:pPr marL="0" indent="0" algn="l">
              <a:buNone/>
            </a:pPr>
            <a:endParaRPr lang="en-US" sz="2000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02122"/>
                </a:solidFill>
                <a:latin typeface="Arial" panose="020B0604020202020204" pitchFamily="34" charset="0"/>
              </a:rPr>
              <a:t>Externally, using the public services anyone could set up as an Amazon retailer (the Amazon Marketplace). </a:t>
            </a:r>
          </a:p>
          <a:p>
            <a:pPr marL="0" indent="0" algn="l">
              <a:buNone/>
            </a:pPr>
            <a:endParaRPr lang="en-US" sz="2000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02122"/>
                </a:solidFill>
                <a:latin typeface="Arial" panose="020B0604020202020204" pitchFamily="34" charset="0"/>
              </a:rPr>
              <a:t>AWS as a set of services for creating web apps basically wrote itself as extensions of the already implemented services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535941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DFC5C8-0235-4C21-AEF5-10AA33038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58332"/>
          </a:xfrm>
        </p:spPr>
        <p:txBody>
          <a:bodyPr>
            <a:normAutofit fontScale="90000"/>
          </a:bodyPr>
          <a:lstStyle/>
          <a:p>
            <a:r>
              <a:rPr lang="en-US" dirty="0"/>
              <a:t>Responsive to Change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6552C7-B2FC-4B6D-B89D-533E7D6E5C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9673"/>
            <a:ext cx="10515600" cy="489736"/>
          </a:xfrm>
        </p:spPr>
        <p:txBody>
          <a:bodyPr>
            <a:normAutofit/>
          </a:bodyPr>
          <a:lstStyle/>
          <a:p>
            <a:r>
              <a:rPr lang="en-US" dirty="0"/>
              <a:t>Recent developments at MS are to </a:t>
            </a:r>
            <a:r>
              <a:rPr lang="en-US" dirty="0" err="1"/>
              <a:t>modularise</a:t>
            </a:r>
            <a:r>
              <a:rPr lang="en-US" dirty="0"/>
              <a:t> MS Office functionality</a:t>
            </a:r>
          </a:p>
          <a:p>
            <a:pPr marL="0" indent="0">
              <a:buNone/>
            </a:pPr>
            <a:endParaRPr lang="en-A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68DA23-8903-4DB3-AF7C-142F96090EF8}"/>
              </a:ext>
            </a:extLst>
          </p:cNvPr>
          <p:cNvSpPr txBox="1"/>
          <p:nvPr/>
        </p:nvSpPr>
        <p:spPr>
          <a:xfrm>
            <a:off x="2306972" y="1825624"/>
            <a:ext cx="6675913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AU" sz="1800" dirty="0">
                <a:solidFill>
                  <a:srgbClr val="424242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Microsoft </a:t>
            </a:r>
            <a:r>
              <a:rPr lang="en-AU" sz="1800" u="sng" dirty="0">
                <a:solidFill>
                  <a:srgbClr val="E2127A"/>
                </a:solidFill>
                <a:effectLst/>
                <a:latin typeface="inherit"/>
                <a:ea typeface="Times New Roman" panose="02020603050405020304" pitchFamily="18" charset="0"/>
                <a:hlinkClick r:id="rId2"/>
              </a:rPr>
              <a:t>first unveiled Fluid</a:t>
            </a:r>
            <a:r>
              <a:rPr lang="en-AU" sz="1800" dirty="0">
                <a:solidFill>
                  <a:srgbClr val="424242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 (renamed Loop) last year, showing how the framework </a:t>
            </a:r>
            <a:r>
              <a:rPr lang="en-AU" sz="1800" dirty="0">
                <a:solidFill>
                  <a:srgbClr val="424242"/>
                </a:solidFill>
                <a:effectLst/>
                <a:highlight>
                  <a:srgbClr val="FFFF00"/>
                </a:highlight>
                <a:latin typeface="Helvetica" panose="020B0604020202020204" pitchFamily="34" charset="0"/>
                <a:ea typeface="Times New Roman" panose="02020603050405020304" pitchFamily="18" charset="0"/>
              </a:rPr>
              <a:t>allows blocks of Office content to live independently across the web</a:t>
            </a:r>
            <a:r>
              <a:rPr lang="en-AU" sz="1800" dirty="0">
                <a:solidFill>
                  <a:srgbClr val="424242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. That idea is now becoming a reality, with collaborative content that can be copied, pasted, and shared with others.</a:t>
            </a:r>
            <a:endParaRPr lang="en-A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l" fontAlgn="auto">
              <a:buNone/>
            </a:pPr>
            <a:r>
              <a:rPr lang="en-AU" sz="1800" dirty="0">
                <a:solidFill>
                  <a:srgbClr val="424242"/>
                </a:solidFill>
                <a:effectLst/>
                <a:highlight>
                  <a:srgbClr val="FFFF00"/>
                </a:highlight>
                <a:latin typeface="Helvetica" panose="020B0604020202020204" pitchFamily="34" charset="0"/>
                <a:ea typeface="Times New Roman" panose="02020603050405020304" pitchFamily="18" charset="0"/>
              </a:rPr>
              <a:t>Instead of tables, graphs, and lists that are static and bound to specific documents, Fluid [Loop] components are collaborative modules</a:t>
            </a:r>
            <a:r>
              <a:rPr lang="en-AU" sz="1800" dirty="0">
                <a:solidFill>
                  <a:srgbClr val="424242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that exist across different applications.</a:t>
            </a:r>
          </a:p>
          <a:p>
            <a:pPr marL="0" indent="0" algn="l" fontAlgn="auto">
              <a:buNone/>
            </a:pPr>
            <a:endParaRPr lang="en-A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AU" sz="1200" u="sng" dirty="0">
                <a:solidFill>
                  <a:srgbClr val="424242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hlinkClick r:id="rId3"/>
              </a:rPr>
              <a:t>https://www.theverge.com/2021/6/17/22538144/microsoft-fluid-components-documents-office-teams-onenote-outlook-whiteboard</a:t>
            </a:r>
            <a:endParaRPr lang="en-A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A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F08E2D-7C36-4C0B-BD85-58F76DF926B5}"/>
              </a:ext>
            </a:extLst>
          </p:cNvPr>
          <p:cNvSpPr txBox="1"/>
          <p:nvPr/>
        </p:nvSpPr>
        <p:spPr>
          <a:xfrm>
            <a:off x="1335946" y="5493661"/>
            <a:ext cx="86385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1800" dirty="0">
                <a:solidFill>
                  <a:srgbClr val="424242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The slogan is “Close the Loop” – same as remove the need for bridges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818238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F92C6-C770-409E-8D8B-9BEDDD6157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40886"/>
          </a:xfrm>
        </p:spPr>
        <p:txBody>
          <a:bodyPr>
            <a:normAutofit fontScale="90000"/>
          </a:bodyPr>
          <a:lstStyle/>
          <a:p>
            <a:r>
              <a:rPr lang="en-US" dirty="0"/>
              <a:t>Excel Services API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713F42-6FC9-463F-9051-46D83F7600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6077" y="1017818"/>
            <a:ext cx="6440021" cy="2612661"/>
          </a:xfrm>
          <a:solidFill>
            <a:schemeClr val="bg2"/>
          </a:solidFill>
        </p:spPr>
        <p:txBody>
          <a:bodyPr/>
          <a:lstStyle/>
          <a:p>
            <a:pPr marL="0" indent="0">
              <a:buNone/>
            </a:pPr>
            <a:r>
              <a:rPr lang="en-US" sz="2000" b="0" i="0" dirty="0">
                <a:solidFill>
                  <a:srgbClr val="080E14"/>
                </a:solidFill>
                <a:effectLst/>
                <a:latin typeface="Proxima Nova ZD"/>
              </a:rPr>
              <a:t>Microsoft has introduced several new standard JavaScript interfaces (APIs) [for Excel].</a:t>
            </a:r>
          </a:p>
          <a:p>
            <a:pPr marL="0" indent="0">
              <a:buNone/>
            </a:pPr>
            <a:endParaRPr lang="en-US" sz="800" b="0" i="0" dirty="0">
              <a:solidFill>
                <a:srgbClr val="080E14"/>
              </a:solidFill>
              <a:effectLst/>
              <a:latin typeface="Proxima Nova ZD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80E14"/>
                </a:solidFill>
                <a:latin typeface="Proxima Nova ZD"/>
              </a:rPr>
              <a:t>“</a:t>
            </a:r>
            <a:r>
              <a:rPr lang="en-US" sz="2000" b="0" i="0" dirty="0">
                <a:solidFill>
                  <a:srgbClr val="080E14"/>
                </a:solidFill>
                <a:effectLst/>
                <a:latin typeface="Proxima Nova ZD"/>
              </a:rPr>
              <a:t>We are building this API with </a:t>
            </a:r>
            <a:r>
              <a:rPr lang="en-US" sz="2000" b="0" i="0" dirty="0">
                <a:solidFill>
                  <a:srgbClr val="080E14"/>
                </a:solidFill>
                <a:effectLst/>
                <a:highlight>
                  <a:srgbClr val="FFFF00"/>
                </a:highlight>
                <a:latin typeface="Proxima Nova ZD"/>
              </a:rPr>
              <a:t>the world of services in mind</a:t>
            </a:r>
            <a:r>
              <a:rPr lang="en-US" sz="2000" b="0" i="0" dirty="0">
                <a:solidFill>
                  <a:srgbClr val="080E14"/>
                </a:solidFill>
                <a:effectLst/>
                <a:latin typeface="Proxima Nova ZD"/>
              </a:rPr>
              <a:t>. We want to make it easy for you as a developer to </a:t>
            </a:r>
            <a:r>
              <a:rPr lang="en-US" sz="2000" b="0" i="0" dirty="0">
                <a:solidFill>
                  <a:srgbClr val="080E14"/>
                </a:solidFill>
                <a:effectLst/>
                <a:highlight>
                  <a:srgbClr val="FFFF00"/>
                </a:highlight>
                <a:latin typeface="Proxima Nova ZD"/>
              </a:rPr>
              <a:t>extend any service </a:t>
            </a:r>
            <a:r>
              <a:rPr lang="en-US" sz="2000" b="0" i="0" dirty="0">
                <a:solidFill>
                  <a:srgbClr val="080E14"/>
                </a:solidFill>
                <a:effectLst/>
                <a:latin typeface="Proxima Nova ZD"/>
              </a:rPr>
              <a:t>and easily expose your data to Excel through your add-in.”</a:t>
            </a:r>
          </a:p>
          <a:p>
            <a:pPr marL="0" indent="0">
              <a:buNone/>
            </a:pPr>
            <a:r>
              <a:rPr lang="en-US" sz="1200" b="0" i="0" dirty="0">
                <a:solidFill>
                  <a:srgbClr val="080E14"/>
                </a:solidFill>
                <a:effectLst/>
                <a:latin typeface="Proxima Nova ZD"/>
                <a:hlinkClick r:id="rId2"/>
              </a:rPr>
              <a:t>https://www.zdnet.com/article/microsoft-wants-to-take-excel-beyond-numbers-and-text/</a:t>
            </a:r>
            <a:endParaRPr lang="en-US" sz="1200" b="0" i="0" dirty="0">
              <a:solidFill>
                <a:srgbClr val="080E14"/>
              </a:solidFill>
              <a:effectLst/>
              <a:latin typeface="Proxima Nova ZD"/>
            </a:endParaRPr>
          </a:p>
          <a:p>
            <a:pPr marL="0" indent="0">
              <a:buNone/>
            </a:pPr>
            <a:endParaRPr lang="en-US" b="0" i="0" dirty="0">
              <a:solidFill>
                <a:srgbClr val="080E14"/>
              </a:solidFill>
              <a:effectLst/>
              <a:latin typeface="Proxima Nova ZD"/>
            </a:endParaRPr>
          </a:p>
          <a:p>
            <a:pPr marL="0" indent="0">
              <a:buNone/>
            </a:pPr>
            <a:endParaRPr lang="en-US" dirty="0">
              <a:solidFill>
                <a:srgbClr val="080E14"/>
              </a:solidFill>
              <a:latin typeface="Proxima Nova ZD"/>
            </a:endParaRPr>
          </a:p>
          <a:p>
            <a:pPr marL="0" indent="0">
              <a:buNone/>
            </a:pPr>
            <a:endParaRPr lang="en-A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C56EAA-F1DF-4DC0-967C-52FD6B5AFD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4955" y="3767367"/>
            <a:ext cx="7722263" cy="84059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1F6E844-E5A4-4BDE-A10D-BA9AD2C30283}"/>
              </a:ext>
            </a:extLst>
          </p:cNvPr>
          <p:cNvSpPr txBox="1"/>
          <p:nvPr/>
        </p:nvSpPr>
        <p:spPr>
          <a:xfrm>
            <a:off x="2150197" y="4607962"/>
            <a:ext cx="7891605" cy="2077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Ed seems to think that the result will be an even bigger and fatter Excel</a:t>
            </a:r>
          </a:p>
          <a:p>
            <a:endParaRPr lang="en-US" sz="9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But to be fair, MS has no choice about this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MS Office is built on legacy architecture (C/C++/Win32/COM/VBA)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And </a:t>
            </a:r>
            <a:r>
              <a:rPr lang="en-US" sz="2000" i="1" dirty="0"/>
              <a:t>legacy</a:t>
            </a:r>
            <a:r>
              <a:rPr lang="en-US" sz="2000" dirty="0"/>
              <a:t>, by definition, has no future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Victim of own success – now has a huge technical debt which cannot be indefinitely postponed</a:t>
            </a:r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4992066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7184</TotalTime>
  <Words>2562</Words>
  <Application>Microsoft Office PowerPoint</Application>
  <PresentationFormat>Widescreen</PresentationFormat>
  <Paragraphs>351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8" baseType="lpstr">
      <vt:lpstr>Arial</vt:lpstr>
      <vt:lpstr>Calibri</vt:lpstr>
      <vt:lpstr>Calibri Light</vt:lpstr>
      <vt:lpstr>Helvetica</vt:lpstr>
      <vt:lpstr>inherit</vt:lpstr>
      <vt:lpstr>Lucida Handwriting</vt:lpstr>
      <vt:lpstr>Poppins</vt:lpstr>
      <vt:lpstr>Proxima Nova ZD</vt:lpstr>
      <vt:lpstr>Times New Roman</vt:lpstr>
      <vt:lpstr>Office Theme</vt:lpstr>
      <vt:lpstr>ASC Rebuilding Bridges</vt:lpstr>
      <vt:lpstr>Intentions</vt:lpstr>
      <vt:lpstr>Macro: The Big Picture</vt:lpstr>
      <vt:lpstr>The Problem with BFAs</vt:lpstr>
      <vt:lpstr>The Evolving Solution: Services + APIs</vt:lpstr>
      <vt:lpstr>The Bezos Memo (c. 2002) – The Bridge Destroyer</vt:lpstr>
      <vt:lpstr>Why was this a Big Deal?</vt:lpstr>
      <vt:lpstr>Responsive to Change</vt:lpstr>
      <vt:lpstr>Excel Services API</vt:lpstr>
      <vt:lpstr>Reducing Complexity</vt:lpstr>
      <vt:lpstr>The Services Promise</vt:lpstr>
      <vt:lpstr>The Present State</vt:lpstr>
      <vt:lpstr>Meso: Market Research as Services</vt:lpstr>
      <vt:lpstr>Carbon: DP and Crosstab Services</vt:lpstr>
      <vt:lpstr>For Data Processing and Analysis</vt:lpstr>
      <vt:lpstr>Old vs New</vt:lpstr>
      <vt:lpstr>The Micro View: Real World Examples</vt:lpstr>
      <vt:lpstr>How to crosstabulate non-survey data?</vt:lpstr>
      <vt:lpstr>The UK Power Grid</vt:lpstr>
      <vt:lpstr>Coded Increments</vt:lpstr>
      <vt:lpstr>Representing the Data as Coded Increments</vt:lpstr>
      <vt:lpstr>Call the Crosstab API</vt:lpstr>
      <vt:lpstr>Duck Curve Table and Chart</vt:lpstr>
      <vt:lpstr>Daily Wind – Interactive Excel Workbook</vt:lpstr>
      <vt:lpstr>Pre-aggregates as Coded Increments</vt:lpstr>
      <vt:lpstr>GRPs Period Tables</vt:lpstr>
      <vt:lpstr>Contextualisation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ASC Rebuilding Bridges</dc:title>
  <dc:creator>Dale Chant</dc:creator>
  <cp:lastModifiedBy>Dale Chant</cp:lastModifiedBy>
  <cp:revision>29</cp:revision>
  <dcterms:created xsi:type="dcterms:W3CDTF">2021-11-04T01:03:24Z</dcterms:created>
  <dcterms:modified xsi:type="dcterms:W3CDTF">2022-11-24T00:03:02Z</dcterms:modified>
</cp:coreProperties>
</file>